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73" r:id="rId9"/>
    <p:sldId id="262" r:id="rId10"/>
    <p:sldId id="272" r:id="rId11"/>
    <p:sldId id="263" r:id="rId12"/>
    <p:sldId id="264" r:id="rId13"/>
    <p:sldId id="265" r:id="rId14"/>
    <p:sldId id="266" r:id="rId15"/>
    <p:sldId id="271" r:id="rId16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F5B"/>
    <a:srgbClr val="117F8C"/>
    <a:srgbClr val="FFFFFF"/>
    <a:srgbClr val="F7F2EE"/>
    <a:srgbClr val="FF9E1D"/>
    <a:srgbClr val="000000"/>
    <a:srgbClr val="0A4950"/>
    <a:srgbClr val="D2F6F9"/>
    <a:srgbClr val="E9FAFC"/>
    <a:srgbClr val="EF9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66549"/>
  </p:normalViewPr>
  <p:slideViewPr>
    <p:cSldViewPr snapToGrid="0">
      <p:cViewPr>
        <p:scale>
          <a:sx n="92" d="100"/>
          <a:sy n="92" d="100"/>
        </p:scale>
        <p:origin x="72" y="-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RSINI KARAKASOGLOU" userId="67d4a42e-75bf-424f-9718-53b78af23599" providerId="ADAL" clId="{0CAB26D6-A3D8-804F-83E2-C0D13BC070DF}"/>
    <pc:docChg chg="modSld">
      <pc:chgData name="MYRSINI KARAKASOGLOU" userId="67d4a42e-75bf-424f-9718-53b78af23599" providerId="ADAL" clId="{0CAB26D6-A3D8-804F-83E2-C0D13BC070DF}" dt="2024-01-21T17:43:32.957" v="9" actId="20577"/>
      <pc:docMkLst>
        <pc:docMk/>
      </pc:docMkLst>
      <pc:sldChg chg="modNotesTx">
        <pc:chgData name="MYRSINI KARAKASOGLOU" userId="67d4a42e-75bf-424f-9718-53b78af23599" providerId="ADAL" clId="{0CAB26D6-A3D8-804F-83E2-C0D13BC070DF}" dt="2024-01-21T17:42:36.899" v="0" actId="20577"/>
        <pc:sldMkLst>
          <pc:docMk/>
          <pc:sldMk cId="531515566" sldId="256"/>
        </pc:sldMkLst>
      </pc:sldChg>
      <pc:sldChg chg="modNotesTx">
        <pc:chgData name="MYRSINI KARAKASOGLOU" userId="67d4a42e-75bf-424f-9718-53b78af23599" providerId="ADAL" clId="{0CAB26D6-A3D8-804F-83E2-C0D13BC070DF}" dt="2024-01-21T17:42:41.027" v="1" actId="20577"/>
        <pc:sldMkLst>
          <pc:docMk/>
          <pc:sldMk cId="498433991" sldId="257"/>
        </pc:sldMkLst>
      </pc:sldChg>
      <pc:sldChg chg="modNotesTx">
        <pc:chgData name="MYRSINI KARAKASOGLOU" userId="67d4a42e-75bf-424f-9718-53b78af23599" providerId="ADAL" clId="{0CAB26D6-A3D8-804F-83E2-C0D13BC070DF}" dt="2024-01-21T17:42:45.426" v="2" actId="20577"/>
        <pc:sldMkLst>
          <pc:docMk/>
          <pc:sldMk cId="1890743825" sldId="258"/>
        </pc:sldMkLst>
      </pc:sldChg>
      <pc:sldChg chg="modNotesTx">
        <pc:chgData name="MYRSINI KARAKASOGLOU" userId="67d4a42e-75bf-424f-9718-53b78af23599" providerId="ADAL" clId="{0CAB26D6-A3D8-804F-83E2-C0D13BC070DF}" dt="2024-01-21T17:42:50.514" v="3" actId="20577"/>
        <pc:sldMkLst>
          <pc:docMk/>
          <pc:sldMk cId="4241613744" sldId="259"/>
        </pc:sldMkLst>
      </pc:sldChg>
      <pc:sldChg chg="modNotesTx">
        <pc:chgData name="MYRSINI KARAKASOGLOU" userId="67d4a42e-75bf-424f-9718-53b78af23599" providerId="ADAL" clId="{0CAB26D6-A3D8-804F-83E2-C0D13BC070DF}" dt="2024-01-21T17:42:58.217" v="4" actId="20577"/>
        <pc:sldMkLst>
          <pc:docMk/>
          <pc:sldMk cId="794449440" sldId="260"/>
        </pc:sldMkLst>
      </pc:sldChg>
      <pc:sldChg chg="modNotesTx">
        <pc:chgData name="MYRSINI KARAKASOGLOU" userId="67d4a42e-75bf-424f-9718-53b78af23599" providerId="ADAL" clId="{0CAB26D6-A3D8-804F-83E2-C0D13BC070DF}" dt="2024-01-21T17:43:08.975" v="6" actId="20577"/>
        <pc:sldMkLst>
          <pc:docMk/>
          <pc:sldMk cId="4095329234" sldId="261"/>
        </pc:sldMkLst>
      </pc:sldChg>
      <pc:sldChg chg="modNotesTx">
        <pc:chgData name="MYRSINI KARAKASOGLOU" userId="67d4a42e-75bf-424f-9718-53b78af23599" providerId="ADAL" clId="{0CAB26D6-A3D8-804F-83E2-C0D13BC070DF}" dt="2024-01-21T17:43:18.592" v="7" actId="20577"/>
        <pc:sldMkLst>
          <pc:docMk/>
          <pc:sldMk cId="1927879803" sldId="262"/>
        </pc:sldMkLst>
      </pc:sldChg>
      <pc:sldChg chg="modNotesTx">
        <pc:chgData name="MYRSINI KARAKASOGLOU" userId="67d4a42e-75bf-424f-9718-53b78af23599" providerId="ADAL" clId="{0CAB26D6-A3D8-804F-83E2-C0D13BC070DF}" dt="2024-01-21T17:43:32.957" v="9" actId="20577"/>
        <pc:sldMkLst>
          <pc:docMk/>
          <pc:sldMk cId="2805362596" sldId="264"/>
        </pc:sldMkLst>
      </pc:sldChg>
      <pc:sldChg chg="modNotesTx">
        <pc:chgData name="MYRSINI KARAKASOGLOU" userId="67d4a42e-75bf-424f-9718-53b78af23599" providerId="ADAL" clId="{0CAB26D6-A3D8-804F-83E2-C0D13BC070DF}" dt="2024-01-21T17:43:02.676" v="5" actId="20577"/>
        <pc:sldMkLst>
          <pc:docMk/>
          <pc:sldMk cId="1145905238" sldId="270"/>
        </pc:sldMkLst>
      </pc:sldChg>
      <pc:sldChg chg="modNotesTx">
        <pc:chgData name="MYRSINI KARAKASOGLOU" userId="67d4a42e-75bf-424f-9718-53b78af23599" providerId="ADAL" clId="{0CAB26D6-A3D8-804F-83E2-C0D13BC070DF}" dt="2024-01-21T17:43:24.703" v="8" actId="20577"/>
        <pc:sldMkLst>
          <pc:docMk/>
          <pc:sldMk cId="1705895393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E58A9-3A94-7E4F-896A-614C1BC6626A}" type="datetimeFigureOut">
              <a:rPr lang="en-GR" smtClean="0"/>
              <a:t>21/1/24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DC096-9F36-DD45-9665-7AE5300483AF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98296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81016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12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84069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13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340395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GB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4788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58276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73700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935687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976416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214662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9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704001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C096-9F36-DD45-9665-7AE5300483AF}" type="slidenum">
              <a:rPr lang="en-GR" smtClean="0"/>
              <a:t>10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01347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7C5C674-E894-9BBA-0B97-820F4B647FC3}"/>
              </a:ext>
            </a:extLst>
          </p:cNvPr>
          <p:cNvGrpSpPr/>
          <p:nvPr userDrawn="1"/>
        </p:nvGrpSpPr>
        <p:grpSpPr>
          <a:xfrm>
            <a:off x="4445666" y="6396644"/>
            <a:ext cx="3300668" cy="417600"/>
            <a:chOff x="4661173" y="6396644"/>
            <a:chExt cx="3300668" cy="417600"/>
          </a:xfrm>
        </p:grpSpPr>
        <p:pic>
          <p:nvPicPr>
            <p:cNvPr id="8" name="Picture 2" descr="NATIONAL CENTRE FOR SCIENTIFIC RESEARCH DEMOKRITOS - HellasQCI">
              <a:extLst>
                <a:ext uri="{FF2B5EF4-FFF2-40B4-BE49-F238E27FC236}">
                  <a16:creationId xmlns:a16="http://schemas.microsoft.com/office/drawing/2014/main" id="{2CBFE1B4-FB3B-9445-F87E-8159F6E4A7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173" y="6396644"/>
              <a:ext cx="183897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yperion | Τμήμα Μηχανολόγων Μηχανικών">
              <a:extLst>
                <a:ext uri="{FF2B5EF4-FFF2-40B4-BE49-F238E27FC236}">
                  <a16:creationId xmlns:a16="http://schemas.microsoft.com/office/drawing/2014/main" id="{1CB72F50-9C79-4C97-5E29-4378EA80AF1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548" y="6396644"/>
              <a:ext cx="117629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675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27110-9423-EC0D-A9DC-BF7BE2A929DC}"/>
              </a:ext>
            </a:extLst>
          </p:cNvPr>
          <p:cNvGrpSpPr/>
          <p:nvPr userDrawn="1"/>
        </p:nvGrpSpPr>
        <p:grpSpPr>
          <a:xfrm>
            <a:off x="4445666" y="6396644"/>
            <a:ext cx="3300668" cy="417600"/>
            <a:chOff x="4661173" y="6396644"/>
            <a:chExt cx="3300668" cy="417600"/>
          </a:xfrm>
        </p:grpSpPr>
        <p:pic>
          <p:nvPicPr>
            <p:cNvPr id="13" name="Picture 2" descr="NATIONAL CENTRE FOR SCIENTIFIC RESEARCH DEMOKRITOS - HellasQCI">
              <a:extLst>
                <a:ext uri="{FF2B5EF4-FFF2-40B4-BE49-F238E27FC236}">
                  <a16:creationId xmlns:a16="http://schemas.microsoft.com/office/drawing/2014/main" id="{196E14EF-13ED-BE11-A852-F589E64C864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173" y="6396644"/>
              <a:ext cx="183897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yperion | Τμήμα Μηχανολόγων Μηχανικών">
              <a:extLst>
                <a:ext uri="{FF2B5EF4-FFF2-40B4-BE49-F238E27FC236}">
                  <a16:creationId xmlns:a16="http://schemas.microsoft.com/office/drawing/2014/main" id="{7C6DB355-5F01-968A-DBE2-7828C7D93D0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548" y="6396644"/>
              <a:ext cx="117629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526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14B7B6A-6D14-E991-40AB-0814734ACB34}"/>
              </a:ext>
            </a:extLst>
          </p:cNvPr>
          <p:cNvGrpSpPr/>
          <p:nvPr userDrawn="1"/>
        </p:nvGrpSpPr>
        <p:grpSpPr>
          <a:xfrm>
            <a:off x="4445666" y="6396644"/>
            <a:ext cx="3300668" cy="417600"/>
            <a:chOff x="4661173" y="6396644"/>
            <a:chExt cx="3300668" cy="417600"/>
          </a:xfrm>
        </p:grpSpPr>
        <p:pic>
          <p:nvPicPr>
            <p:cNvPr id="11" name="Picture 2" descr="NATIONAL CENTRE FOR SCIENTIFIC RESEARCH DEMOKRITOS - HellasQCI">
              <a:extLst>
                <a:ext uri="{FF2B5EF4-FFF2-40B4-BE49-F238E27FC236}">
                  <a16:creationId xmlns:a16="http://schemas.microsoft.com/office/drawing/2014/main" id="{0D49172A-59A2-B407-BAFF-0FE872CDAF8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173" y="6396644"/>
              <a:ext cx="183897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yperion | Τμήμα Μηχανολόγων Μηχανικών">
              <a:extLst>
                <a:ext uri="{FF2B5EF4-FFF2-40B4-BE49-F238E27FC236}">
                  <a16:creationId xmlns:a16="http://schemas.microsoft.com/office/drawing/2014/main" id="{3A053F74-4E88-6FEB-1405-7C180507D7A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548" y="6396644"/>
              <a:ext cx="117629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5032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871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0F3373-5C34-7F61-FAD4-C5BBA7AB1227}"/>
              </a:ext>
            </a:extLst>
          </p:cNvPr>
          <p:cNvGrpSpPr/>
          <p:nvPr userDrawn="1"/>
        </p:nvGrpSpPr>
        <p:grpSpPr>
          <a:xfrm>
            <a:off x="4445666" y="6396644"/>
            <a:ext cx="3300668" cy="417600"/>
            <a:chOff x="4661173" y="6396644"/>
            <a:chExt cx="3300668" cy="417600"/>
          </a:xfrm>
        </p:grpSpPr>
        <p:pic>
          <p:nvPicPr>
            <p:cNvPr id="11" name="Picture 2" descr="NATIONAL CENTRE FOR SCIENTIFIC RESEARCH DEMOKRITOS - HellasQCI">
              <a:extLst>
                <a:ext uri="{FF2B5EF4-FFF2-40B4-BE49-F238E27FC236}">
                  <a16:creationId xmlns:a16="http://schemas.microsoft.com/office/drawing/2014/main" id="{2957E9B8-C6BE-3FFD-B833-0E6BAF9E438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173" y="6396644"/>
              <a:ext cx="183897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yperion | Τμήμα Μηχανολόγων Μηχανικών">
              <a:extLst>
                <a:ext uri="{FF2B5EF4-FFF2-40B4-BE49-F238E27FC236}">
                  <a16:creationId xmlns:a16="http://schemas.microsoft.com/office/drawing/2014/main" id="{6F0D362D-B6C5-9573-AE31-67D3CEF3C0E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548" y="6396644"/>
              <a:ext cx="117629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2927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85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7BEEE86-DEF9-9AFF-8AED-DA2812E867F7}"/>
              </a:ext>
            </a:extLst>
          </p:cNvPr>
          <p:cNvGrpSpPr/>
          <p:nvPr userDrawn="1"/>
        </p:nvGrpSpPr>
        <p:grpSpPr>
          <a:xfrm>
            <a:off x="4445666" y="6396644"/>
            <a:ext cx="3300668" cy="417600"/>
            <a:chOff x="4661173" y="6396644"/>
            <a:chExt cx="3300668" cy="417600"/>
          </a:xfrm>
        </p:grpSpPr>
        <p:pic>
          <p:nvPicPr>
            <p:cNvPr id="9" name="Picture 2" descr="NATIONAL CENTRE FOR SCIENTIFIC RESEARCH DEMOKRITOS - HellasQCI">
              <a:extLst>
                <a:ext uri="{FF2B5EF4-FFF2-40B4-BE49-F238E27FC236}">
                  <a16:creationId xmlns:a16="http://schemas.microsoft.com/office/drawing/2014/main" id="{EA697ACE-990E-CB3A-F3F1-382EDD64ECC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173" y="6396644"/>
              <a:ext cx="183897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yperion | Τμήμα Μηχανολόγων Μηχανικών">
              <a:extLst>
                <a:ext uri="{FF2B5EF4-FFF2-40B4-BE49-F238E27FC236}">
                  <a16:creationId xmlns:a16="http://schemas.microsoft.com/office/drawing/2014/main" id="{7F2B327E-CD23-E6BD-7321-C5D7AA46415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548" y="6396644"/>
              <a:ext cx="117629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686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0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3550098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5859" y="2074990"/>
            <a:ext cx="7282823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4272605" y="1873503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3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1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72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8962D-8623-3040-2519-0104A0AB2626}"/>
              </a:ext>
            </a:extLst>
          </p:cNvPr>
          <p:cNvGrpSpPr/>
          <p:nvPr userDrawn="1"/>
        </p:nvGrpSpPr>
        <p:grpSpPr>
          <a:xfrm>
            <a:off x="4445666" y="6396644"/>
            <a:ext cx="3300668" cy="417600"/>
            <a:chOff x="4661173" y="6396644"/>
            <a:chExt cx="3300668" cy="417600"/>
          </a:xfrm>
        </p:grpSpPr>
        <p:pic>
          <p:nvPicPr>
            <p:cNvPr id="9" name="Picture 2" descr="NATIONAL CENTRE FOR SCIENTIFIC RESEARCH DEMOKRITOS - HellasQCI">
              <a:extLst>
                <a:ext uri="{FF2B5EF4-FFF2-40B4-BE49-F238E27FC236}">
                  <a16:creationId xmlns:a16="http://schemas.microsoft.com/office/drawing/2014/main" id="{B36B22C1-61F0-6BEC-EFB2-3647B1EC135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173" y="6396644"/>
              <a:ext cx="183897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yperion | Τμήμα Μηχανολόγων Μηχανικών">
              <a:extLst>
                <a:ext uri="{FF2B5EF4-FFF2-40B4-BE49-F238E27FC236}">
                  <a16:creationId xmlns:a16="http://schemas.microsoft.com/office/drawing/2014/main" id="{7705B96A-61A0-E97D-AAF3-D96C029E8E6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548" y="6396644"/>
              <a:ext cx="117629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6C0DE-8E62-7716-7DD2-D0C0D06238F3}"/>
              </a:ext>
            </a:extLst>
          </p:cNvPr>
          <p:cNvCxnSpPr>
            <a:cxnSpLocks/>
          </p:cNvCxnSpPr>
          <p:nvPr userDrawn="1"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7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C640F4-4DAF-8CBF-3F11-676604F42EA6}"/>
              </a:ext>
            </a:extLst>
          </p:cNvPr>
          <p:cNvGrpSpPr/>
          <p:nvPr userDrawn="1"/>
        </p:nvGrpSpPr>
        <p:grpSpPr>
          <a:xfrm>
            <a:off x="4445666" y="6396644"/>
            <a:ext cx="3300668" cy="417600"/>
            <a:chOff x="4661173" y="6396644"/>
            <a:chExt cx="3300668" cy="417600"/>
          </a:xfrm>
        </p:grpSpPr>
        <p:pic>
          <p:nvPicPr>
            <p:cNvPr id="6" name="Picture 2" descr="NATIONAL CENTRE FOR SCIENTIFIC RESEARCH DEMOKRITOS - HellasQCI">
              <a:extLst>
                <a:ext uri="{FF2B5EF4-FFF2-40B4-BE49-F238E27FC236}">
                  <a16:creationId xmlns:a16="http://schemas.microsoft.com/office/drawing/2014/main" id="{2AEE6833-1FCF-52C2-2960-730026E668E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173" y="6396644"/>
              <a:ext cx="183897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yperion | Τμήμα Μηχανολόγων Μηχανικών">
              <a:extLst>
                <a:ext uri="{FF2B5EF4-FFF2-40B4-BE49-F238E27FC236}">
                  <a16:creationId xmlns:a16="http://schemas.microsoft.com/office/drawing/2014/main" id="{99D10501-98B1-B894-1EA4-A0E51A7E40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548" y="6396644"/>
              <a:ext cx="117629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11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64762" y="6397103"/>
            <a:ext cx="1263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2945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Machine learning – fashion </a:t>
            </a:r>
            <a:r>
              <a:rPr lang="en-US" dirty="0" err="1"/>
              <a:t>mnist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8660" y="6397103"/>
            <a:ext cx="596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4CFCA4-BF13-DACA-249B-EFD41733BF1C}"/>
              </a:ext>
            </a:extLst>
          </p:cNvPr>
          <p:cNvGrpSpPr/>
          <p:nvPr userDrawn="1"/>
        </p:nvGrpSpPr>
        <p:grpSpPr>
          <a:xfrm>
            <a:off x="4445666" y="6396644"/>
            <a:ext cx="3300668" cy="417600"/>
            <a:chOff x="4661173" y="6396644"/>
            <a:chExt cx="3300668" cy="417600"/>
          </a:xfrm>
        </p:grpSpPr>
        <p:pic>
          <p:nvPicPr>
            <p:cNvPr id="1026" name="Picture 2" descr="NATIONAL CENTRE FOR SCIENTIFIC RESEARCH DEMOKRITOS - HellasQCI">
              <a:extLst>
                <a:ext uri="{FF2B5EF4-FFF2-40B4-BE49-F238E27FC236}">
                  <a16:creationId xmlns:a16="http://schemas.microsoft.com/office/drawing/2014/main" id="{D040C3DB-7E13-346D-98E9-0713E9F1729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173" y="6396644"/>
              <a:ext cx="183897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yperion | Τμήμα Μηχανολόγων Μηχανικών">
              <a:extLst>
                <a:ext uri="{FF2B5EF4-FFF2-40B4-BE49-F238E27FC236}">
                  <a16:creationId xmlns:a16="http://schemas.microsoft.com/office/drawing/2014/main" id="{726EEC1E-12DD-B31F-9FBB-CBCEF54DF55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548" y="6396644"/>
              <a:ext cx="1176293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167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702" r:id="rId5"/>
    <p:sldLayoutId id="2147483701" r:id="rId6"/>
    <p:sldLayoutId id="2147483692" r:id="rId7"/>
    <p:sldLayoutId id="2147483698" r:id="rId8"/>
    <p:sldLayoutId id="2147483693" r:id="rId9"/>
    <p:sldLayoutId id="2147483694" r:id="rId10"/>
    <p:sldLayoutId id="2147483695" r:id="rId11"/>
    <p:sldLayoutId id="2147483697" r:id="rId12"/>
    <p:sldLayoutId id="2147483696" r:id="rId13"/>
    <p:sldLayoutId id="2147483700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100" baseline="0">
          <a:solidFill>
            <a:srgbClr val="177485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lines and dots&#10;&#10;Description automatically generated with medium confidence">
            <a:extLst>
              <a:ext uri="{FF2B5EF4-FFF2-40B4-BE49-F238E27FC236}">
                <a16:creationId xmlns:a16="http://schemas.microsoft.com/office/drawing/2014/main" id="{C73E0952-F87B-CE90-36DA-43B153225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7" r="923" b="1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D3B5E-72EC-F7D0-7564-DCCF7C22CCEC}"/>
              </a:ext>
            </a:extLst>
          </p:cNvPr>
          <p:cNvSpPr txBox="1"/>
          <p:nvPr/>
        </p:nvSpPr>
        <p:spPr>
          <a:xfrm>
            <a:off x="561817" y="4704788"/>
            <a:ext cx="8315479" cy="148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FF9E1D"/>
                </a:solidFill>
                <a:latin typeface="Avenir Next LT Pro" panose="020B0504020202020204" pitchFamily="34" charset="77"/>
              </a:rPr>
              <a:t>FASHION – MNIST: </a:t>
            </a:r>
            <a:br>
              <a:rPr lang="en-US" sz="3200" b="1" dirty="0">
                <a:solidFill>
                  <a:srgbClr val="FF9E1D"/>
                </a:solidFill>
                <a:latin typeface="Avenir Next LT Pro" panose="020B0504020202020204" pitchFamily="34" charset="77"/>
              </a:rPr>
            </a:br>
            <a:r>
              <a:rPr lang="en-US" sz="3200" b="1" dirty="0">
                <a:solidFill>
                  <a:srgbClr val="FF9E1D"/>
                </a:solidFill>
                <a:latin typeface="Avenir Next LT Pro" panose="020B0504020202020204" pitchFamily="34" charset="77"/>
              </a:rPr>
              <a:t>Pixels speak style's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63F16-3175-0A2D-D329-6969A092A884}"/>
              </a:ext>
            </a:extLst>
          </p:cNvPr>
          <p:cNvSpPr txBox="1"/>
          <p:nvPr/>
        </p:nvSpPr>
        <p:spPr>
          <a:xfrm>
            <a:off x="9058239" y="4801995"/>
            <a:ext cx="2377440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R" dirty="0"/>
              <a:t>Myrsini Karakasoglou</a:t>
            </a:r>
          </a:p>
          <a:p>
            <a:pPr>
              <a:lnSpc>
                <a:spcPct val="150000"/>
              </a:lnSpc>
            </a:pPr>
            <a:r>
              <a:rPr lang="en-GB" dirty="0"/>
              <a:t>A</a:t>
            </a:r>
            <a:r>
              <a:rPr lang="en-GR" dirty="0"/>
              <a:t>ntigoni Moira</a:t>
            </a:r>
          </a:p>
          <a:p>
            <a:pPr>
              <a:lnSpc>
                <a:spcPct val="150000"/>
              </a:lnSpc>
            </a:pPr>
            <a:r>
              <a:rPr lang="en-GR" dirty="0"/>
              <a:t>Dimitris Tselentis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2240A8-CD55-5229-9EF8-DA65EAF648ED}"/>
              </a:ext>
            </a:extLst>
          </p:cNvPr>
          <p:cNvSpPr txBox="1"/>
          <p:nvPr/>
        </p:nvSpPr>
        <p:spPr>
          <a:xfrm>
            <a:off x="7018020" y="4147092"/>
            <a:ext cx="459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117F8C"/>
                </a:solidFill>
                <a:latin typeface="Avenir Next LT Pro" panose="020B0504020202020204" pitchFamily="34" charset="77"/>
              </a:rPr>
              <a:t>SEMESTER 1 – MACHINE LEARNING</a:t>
            </a:r>
            <a:endParaRPr lang="en-GR" sz="1800" b="1" dirty="0">
              <a:solidFill>
                <a:srgbClr val="117F8C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1515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76C4-91B9-62FB-1AF7-FE9D75C6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Feature Engineering – PCA </a:t>
            </a:r>
            <a:r>
              <a:rPr lang="en-GR" sz="4000" baseline="30000" dirty="0"/>
              <a:t>[2]</a:t>
            </a:r>
            <a:endParaRPr lang="en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E953C-2EF0-6015-3B0D-395B3388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80AD8-873F-9EB4-AC05-07682495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8008-9168-5017-F51D-687D56C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10</a:t>
            </a:fld>
            <a:endParaRPr lang="en-US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F5CD0C3-1C7E-853C-A40E-FD00156C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41" y="56932"/>
            <a:ext cx="862553" cy="4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E38391F-E0CE-CA1A-E554-75CDC3BBD14E}"/>
              </a:ext>
            </a:extLst>
          </p:cNvPr>
          <p:cNvGrpSpPr/>
          <p:nvPr/>
        </p:nvGrpSpPr>
        <p:grpSpPr>
          <a:xfrm>
            <a:off x="571501" y="2019738"/>
            <a:ext cx="11048999" cy="4131016"/>
            <a:chOff x="571501" y="1987923"/>
            <a:chExt cx="11048999" cy="4131016"/>
          </a:xfrm>
        </p:grpSpPr>
        <p:pic>
          <p:nvPicPr>
            <p:cNvPr id="9" name="Picture 8" descr="A black shirt with white text&#10;&#10;Description automatically generated">
              <a:extLst>
                <a:ext uri="{FF2B5EF4-FFF2-40B4-BE49-F238E27FC236}">
                  <a16:creationId xmlns:a16="http://schemas.microsoft.com/office/drawing/2014/main" id="{AA5D3D6F-19C2-FAEC-1E14-79268B38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1" y="1987923"/>
              <a:ext cx="5820798" cy="1295538"/>
            </a:xfrm>
            <a:prstGeom prst="rect">
              <a:avLst/>
            </a:prstGeom>
            <a:ln w="19050">
              <a:solidFill>
                <a:srgbClr val="117F8C"/>
              </a:solidFill>
            </a:ln>
          </p:spPr>
        </p:pic>
        <p:pic>
          <p:nvPicPr>
            <p:cNvPr id="11" name="Picture 10" descr="A black silhouette of a person&#10;&#10;Description automatically generated">
              <a:extLst>
                <a:ext uri="{FF2B5EF4-FFF2-40B4-BE49-F238E27FC236}">
                  <a16:creationId xmlns:a16="http://schemas.microsoft.com/office/drawing/2014/main" id="{CDA41D6A-4434-6262-89AC-A3E95F88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2" y="4793533"/>
              <a:ext cx="5820796" cy="1325406"/>
            </a:xfrm>
            <a:prstGeom prst="rect">
              <a:avLst/>
            </a:prstGeom>
            <a:ln w="19050">
              <a:solidFill>
                <a:srgbClr val="117F8C"/>
              </a:solidFill>
            </a:ln>
          </p:spPr>
        </p:pic>
        <p:pic>
          <p:nvPicPr>
            <p:cNvPr id="13" name="Picture 12" descr="A black shirt with white text&#10;&#10;Description automatically generated">
              <a:extLst>
                <a:ext uri="{FF2B5EF4-FFF2-40B4-BE49-F238E27FC236}">
                  <a16:creationId xmlns:a16="http://schemas.microsoft.com/office/drawing/2014/main" id="{32F7035B-6041-E269-3213-F9C804FB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9702" y="3381604"/>
              <a:ext cx="5820798" cy="1313785"/>
            </a:xfrm>
            <a:prstGeom prst="rect">
              <a:avLst/>
            </a:prstGeom>
            <a:ln w="19050">
              <a:solidFill>
                <a:srgbClr val="117F8C"/>
              </a:solidFill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3CC71E-DEF8-16A2-EF6E-C2C27626A0C4}"/>
              </a:ext>
            </a:extLst>
          </p:cNvPr>
          <p:cNvGrpSpPr/>
          <p:nvPr/>
        </p:nvGrpSpPr>
        <p:grpSpPr>
          <a:xfrm>
            <a:off x="8330693" y="907851"/>
            <a:ext cx="3289807" cy="646976"/>
            <a:chOff x="4252450" y="4444181"/>
            <a:chExt cx="3289807" cy="646976"/>
          </a:xfrm>
        </p:grpSpPr>
        <p:sp>
          <p:nvSpPr>
            <p:cNvPr id="16" name="Terminator 15">
              <a:extLst>
                <a:ext uri="{FF2B5EF4-FFF2-40B4-BE49-F238E27FC236}">
                  <a16:creationId xmlns:a16="http://schemas.microsoft.com/office/drawing/2014/main" id="{40F629DC-8D4F-3F16-1A77-14C24192A1AE}"/>
                </a:ext>
              </a:extLst>
            </p:cNvPr>
            <p:cNvSpPr/>
            <p:nvPr/>
          </p:nvSpPr>
          <p:spPr>
            <a:xfrm>
              <a:off x="4404850" y="4444181"/>
              <a:ext cx="3137407" cy="646976"/>
            </a:xfrm>
            <a:prstGeom prst="flowChartTerminator">
              <a:avLst/>
            </a:prstGeom>
            <a:solidFill>
              <a:srgbClr val="0A4950"/>
            </a:solidFill>
            <a:ln>
              <a:solidFill>
                <a:srgbClr val="0A49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7" name="Terminator 16">
              <a:extLst>
                <a:ext uri="{FF2B5EF4-FFF2-40B4-BE49-F238E27FC236}">
                  <a16:creationId xmlns:a16="http://schemas.microsoft.com/office/drawing/2014/main" id="{58FD4DED-776C-9D8F-60C0-E80C0D97A365}"/>
                </a:ext>
              </a:extLst>
            </p:cNvPr>
            <p:cNvSpPr/>
            <p:nvPr/>
          </p:nvSpPr>
          <p:spPr>
            <a:xfrm>
              <a:off x="4252450" y="4444181"/>
              <a:ext cx="3137407" cy="646976"/>
            </a:xfrm>
            <a:prstGeom prst="flowChartTerminator">
              <a:avLst/>
            </a:prstGeom>
            <a:solidFill>
              <a:srgbClr val="BE0F5B"/>
            </a:solidFill>
            <a:ln>
              <a:solidFill>
                <a:srgbClr val="BE0F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4647B7-E4D3-7E63-17D6-861F3537057A}"/>
                </a:ext>
              </a:extLst>
            </p:cNvPr>
            <p:cNvSpPr txBox="1"/>
            <p:nvPr/>
          </p:nvSpPr>
          <p:spPr>
            <a:xfrm>
              <a:off x="4513006" y="4583003"/>
              <a:ext cx="2772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R" b="1" dirty="0">
                  <a:solidFill>
                    <a:schemeClr val="bg1"/>
                  </a:solidFill>
                </a:rPr>
                <a:t>95% explained variance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2E855DD-79B0-871B-4B22-6F18FAD4DA30}"/>
              </a:ext>
            </a:extLst>
          </p:cNvPr>
          <p:cNvSpPr txBox="1"/>
          <p:nvPr/>
        </p:nvSpPr>
        <p:spPr>
          <a:xfrm>
            <a:off x="2645744" y="3752764"/>
            <a:ext cx="2502867" cy="646331"/>
          </a:xfrm>
          <a:solidFill>
            <a:srgbClr val="BE0F5B">
              <a:alpha val="2431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GR"/>
            </a:defPPr>
            <a:lvl1pPr algn="ctr">
              <a:defRPr>
                <a:solidFill>
                  <a:srgbClr val="BE0F5B"/>
                </a:solidFill>
              </a:defRPr>
            </a:lvl1pPr>
          </a:lstStyle>
          <a:p>
            <a:r>
              <a:rPr lang="en-GR" dirty="0"/>
              <a:t>188 </a:t>
            </a:r>
          </a:p>
          <a:p>
            <a:r>
              <a:rPr lang="en-GR" dirty="0"/>
              <a:t>principal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3E70FC-3074-AD92-8EEE-B31E2A266190}"/>
              </a:ext>
            </a:extLst>
          </p:cNvPr>
          <p:cNvSpPr txBox="1"/>
          <p:nvPr/>
        </p:nvSpPr>
        <p:spPr>
          <a:xfrm>
            <a:off x="7047586" y="5164881"/>
            <a:ext cx="2566214" cy="646331"/>
          </a:xfrm>
          <a:solidFill>
            <a:srgbClr val="BE0F5B">
              <a:alpha val="2431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GR"/>
            </a:defPPr>
            <a:lvl1pPr>
              <a:defRPr>
                <a:solidFill>
                  <a:srgbClr val="BE0F5B"/>
                </a:solidFill>
              </a:defRPr>
            </a:lvl1pPr>
          </a:lstStyle>
          <a:p>
            <a:pPr algn="ctr"/>
            <a:r>
              <a:rPr lang="en-GR" dirty="0"/>
              <a:t>299 </a:t>
            </a:r>
          </a:p>
          <a:p>
            <a:r>
              <a:rPr lang="en-GR" dirty="0"/>
              <a:t>principal components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2F0A73-7E6F-1115-2E9E-26A859A1F9D7}"/>
              </a:ext>
            </a:extLst>
          </p:cNvPr>
          <p:cNvSpPr txBox="1"/>
          <p:nvPr/>
        </p:nvSpPr>
        <p:spPr>
          <a:xfrm>
            <a:off x="7038304" y="2486466"/>
            <a:ext cx="1684323" cy="408623"/>
          </a:xfrm>
          <a:custGeom>
            <a:avLst/>
            <a:gdLst>
              <a:gd name="connsiteX0" fmla="*/ 0 w 1684323"/>
              <a:gd name="connsiteY0" fmla="*/ 68104 h 408623"/>
              <a:gd name="connsiteX1" fmla="*/ 68104 w 1684323"/>
              <a:gd name="connsiteY1" fmla="*/ 0 h 408623"/>
              <a:gd name="connsiteX2" fmla="*/ 599623 w 1684323"/>
              <a:gd name="connsiteY2" fmla="*/ 0 h 408623"/>
              <a:gd name="connsiteX3" fmla="*/ 1115662 w 1684323"/>
              <a:gd name="connsiteY3" fmla="*/ 0 h 408623"/>
              <a:gd name="connsiteX4" fmla="*/ 1616219 w 1684323"/>
              <a:gd name="connsiteY4" fmla="*/ 0 h 408623"/>
              <a:gd name="connsiteX5" fmla="*/ 1684323 w 1684323"/>
              <a:gd name="connsiteY5" fmla="*/ 68104 h 408623"/>
              <a:gd name="connsiteX6" fmla="*/ 1684323 w 1684323"/>
              <a:gd name="connsiteY6" fmla="*/ 340519 h 408623"/>
              <a:gd name="connsiteX7" fmla="*/ 1616219 w 1684323"/>
              <a:gd name="connsiteY7" fmla="*/ 408623 h 408623"/>
              <a:gd name="connsiteX8" fmla="*/ 1084700 w 1684323"/>
              <a:gd name="connsiteY8" fmla="*/ 408623 h 408623"/>
              <a:gd name="connsiteX9" fmla="*/ 615105 w 1684323"/>
              <a:gd name="connsiteY9" fmla="*/ 408623 h 408623"/>
              <a:gd name="connsiteX10" fmla="*/ 68104 w 1684323"/>
              <a:gd name="connsiteY10" fmla="*/ 408623 h 408623"/>
              <a:gd name="connsiteX11" fmla="*/ 0 w 1684323"/>
              <a:gd name="connsiteY11" fmla="*/ 340519 h 408623"/>
              <a:gd name="connsiteX12" fmla="*/ 0 w 1684323"/>
              <a:gd name="connsiteY12" fmla="*/ 68104 h 40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84323" h="408623" fill="none" extrusionOk="0">
                <a:moveTo>
                  <a:pt x="0" y="68104"/>
                </a:moveTo>
                <a:cubicBezTo>
                  <a:pt x="-5258" y="31355"/>
                  <a:pt x="23512" y="-4815"/>
                  <a:pt x="68104" y="0"/>
                </a:cubicBezTo>
                <a:cubicBezTo>
                  <a:pt x="180400" y="-13157"/>
                  <a:pt x="353657" y="31427"/>
                  <a:pt x="599623" y="0"/>
                </a:cubicBezTo>
                <a:cubicBezTo>
                  <a:pt x="845589" y="-31427"/>
                  <a:pt x="1000724" y="45386"/>
                  <a:pt x="1115662" y="0"/>
                </a:cubicBezTo>
                <a:cubicBezTo>
                  <a:pt x="1230600" y="-45386"/>
                  <a:pt x="1411187" y="31730"/>
                  <a:pt x="1616219" y="0"/>
                </a:cubicBezTo>
                <a:cubicBezTo>
                  <a:pt x="1645013" y="363"/>
                  <a:pt x="1688206" y="23492"/>
                  <a:pt x="1684323" y="68104"/>
                </a:cubicBezTo>
                <a:cubicBezTo>
                  <a:pt x="1716451" y="189525"/>
                  <a:pt x="1678100" y="250293"/>
                  <a:pt x="1684323" y="340519"/>
                </a:cubicBezTo>
                <a:cubicBezTo>
                  <a:pt x="1686986" y="383405"/>
                  <a:pt x="1646659" y="412406"/>
                  <a:pt x="1616219" y="408623"/>
                </a:cubicBezTo>
                <a:cubicBezTo>
                  <a:pt x="1477897" y="464631"/>
                  <a:pt x="1346621" y="397287"/>
                  <a:pt x="1084700" y="408623"/>
                </a:cubicBezTo>
                <a:cubicBezTo>
                  <a:pt x="822779" y="419959"/>
                  <a:pt x="733206" y="397751"/>
                  <a:pt x="615105" y="408623"/>
                </a:cubicBezTo>
                <a:cubicBezTo>
                  <a:pt x="497005" y="419495"/>
                  <a:pt x="317822" y="364410"/>
                  <a:pt x="68104" y="408623"/>
                </a:cubicBezTo>
                <a:cubicBezTo>
                  <a:pt x="32154" y="409205"/>
                  <a:pt x="1210" y="382208"/>
                  <a:pt x="0" y="340519"/>
                </a:cubicBezTo>
                <a:cubicBezTo>
                  <a:pt x="-5913" y="227068"/>
                  <a:pt x="3936" y="175723"/>
                  <a:pt x="0" y="68104"/>
                </a:cubicBezTo>
                <a:close/>
              </a:path>
              <a:path w="1684323" h="408623" stroke="0" extrusionOk="0">
                <a:moveTo>
                  <a:pt x="0" y="68104"/>
                </a:moveTo>
                <a:cubicBezTo>
                  <a:pt x="-7514" y="25856"/>
                  <a:pt x="26188" y="1615"/>
                  <a:pt x="68104" y="0"/>
                </a:cubicBezTo>
                <a:cubicBezTo>
                  <a:pt x="306431" y="-11269"/>
                  <a:pt x="500833" y="1439"/>
                  <a:pt x="615105" y="0"/>
                </a:cubicBezTo>
                <a:cubicBezTo>
                  <a:pt x="729377" y="-1439"/>
                  <a:pt x="975568" y="44403"/>
                  <a:pt x="1115662" y="0"/>
                </a:cubicBezTo>
                <a:cubicBezTo>
                  <a:pt x="1255756" y="-44403"/>
                  <a:pt x="1393818" y="23212"/>
                  <a:pt x="1616219" y="0"/>
                </a:cubicBezTo>
                <a:cubicBezTo>
                  <a:pt x="1651135" y="-8686"/>
                  <a:pt x="1685158" y="27402"/>
                  <a:pt x="1684323" y="68104"/>
                </a:cubicBezTo>
                <a:cubicBezTo>
                  <a:pt x="1689279" y="149469"/>
                  <a:pt x="1679282" y="212486"/>
                  <a:pt x="1684323" y="340519"/>
                </a:cubicBezTo>
                <a:cubicBezTo>
                  <a:pt x="1683977" y="374828"/>
                  <a:pt x="1652784" y="410079"/>
                  <a:pt x="1616219" y="408623"/>
                </a:cubicBezTo>
                <a:cubicBezTo>
                  <a:pt x="1405234" y="457867"/>
                  <a:pt x="1358213" y="397934"/>
                  <a:pt x="1131143" y="408623"/>
                </a:cubicBezTo>
                <a:cubicBezTo>
                  <a:pt x="904073" y="419312"/>
                  <a:pt x="790409" y="355885"/>
                  <a:pt x="615105" y="408623"/>
                </a:cubicBezTo>
                <a:cubicBezTo>
                  <a:pt x="439801" y="461361"/>
                  <a:pt x="184515" y="347186"/>
                  <a:pt x="68104" y="408623"/>
                </a:cubicBezTo>
                <a:cubicBezTo>
                  <a:pt x="38326" y="400881"/>
                  <a:pt x="8641" y="372560"/>
                  <a:pt x="0" y="340519"/>
                </a:cubicBezTo>
                <a:cubicBezTo>
                  <a:pt x="-31802" y="283752"/>
                  <a:pt x="30518" y="126619"/>
                  <a:pt x="0" y="68104"/>
                </a:cubicBezTo>
                <a:close/>
              </a:path>
            </a:pathLst>
          </a:custGeom>
          <a:solidFill>
            <a:srgbClr val="117F8C">
              <a:alpha val="24314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lowChartAlternate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BE0F5B"/>
                </a:solidFill>
              </a:rPr>
              <a:t>78</a:t>
            </a:r>
            <a:r>
              <a:rPr lang="el-GR" dirty="0">
                <a:solidFill>
                  <a:srgbClr val="BE0F5B"/>
                </a:solidFill>
              </a:rPr>
              <a:t>4</a:t>
            </a:r>
            <a:r>
              <a:rPr lang="en-GR" dirty="0">
                <a:solidFill>
                  <a:srgbClr val="BE0F5B"/>
                </a:solidFill>
              </a:rPr>
              <a:t> features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EBB102-AC25-F243-9C55-B9EC5A7AB763}"/>
              </a:ext>
            </a:extLst>
          </p:cNvPr>
          <p:cNvGrpSpPr/>
          <p:nvPr/>
        </p:nvGrpSpPr>
        <p:grpSpPr>
          <a:xfrm>
            <a:off x="6553312" y="2294789"/>
            <a:ext cx="468129" cy="745435"/>
            <a:chOff x="10074381" y="1982856"/>
            <a:chExt cx="468129" cy="74543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80C304-F74C-B08E-FB9D-802BDA704A81}"/>
                </a:ext>
              </a:extLst>
            </p:cNvPr>
            <p:cNvCxnSpPr/>
            <p:nvPr/>
          </p:nvCxnSpPr>
          <p:spPr>
            <a:xfrm>
              <a:off x="10074381" y="1982856"/>
              <a:ext cx="0" cy="745435"/>
            </a:xfrm>
            <a:prstGeom prst="line">
              <a:avLst/>
            </a:prstGeom>
            <a:ln w="28575">
              <a:solidFill>
                <a:srgbClr val="117F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099577-7B82-733A-AE55-96C6E207623C}"/>
                </a:ext>
              </a:extLst>
            </p:cNvPr>
            <p:cNvCxnSpPr/>
            <p:nvPr/>
          </p:nvCxnSpPr>
          <p:spPr>
            <a:xfrm>
              <a:off x="10074381" y="2355573"/>
              <a:ext cx="468129" cy="0"/>
            </a:xfrm>
            <a:prstGeom prst="straightConnector1">
              <a:avLst/>
            </a:prstGeom>
            <a:ln w="28575">
              <a:solidFill>
                <a:srgbClr val="117F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15C9A8-182B-8884-6A3C-74818D8317EE}"/>
              </a:ext>
            </a:extLst>
          </p:cNvPr>
          <p:cNvGrpSpPr/>
          <p:nvPr/>
        </p:nvGrpSpPr>
        <p:grpSpPr>
          <a:xfrm>
            <a:off x="6553312" y="5115330"/>
            <a:ext cx="468129" cy="745435"/>
            <a:chOff x="10074381" y="1982856"/>
            <a:chExt cx="468129" cy="74543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3AC7DE8-6C84-1778-1AFA-F27A23B35331}"/>
                </a:ext>
              </a:extLst>
            </p:cNvPr>
            <p:cNvCxnSpPr/>
            <p:nvPr/>
          </p:nvCxnSpPr>
          <p:spPr>
            <a:xfrm>
              <a:off x="10074381" y="1982856"/>
              <a:ext cx="0" cy="745435"/>
            </a:xfrm>
            <a:prstGeom prst="line">
              <a:avLst/>
            </a:prstGeom>
            <a:ln w="28575">
              <a:solidFill>
                <a:srgbClr val="117F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4ABCAD4-2B49-EA2B-BEE6-11BD0B51B22D}"/>
                </a:ext>
              </a:extLst>
            </p:cNvPr>
            <p:cNvCxnSpPr/>
            <p:nvPr/>
          </p:nvCxnSpPr>
          <p:spPr>
            <a:xfrm>
              <a:off x="10074381" y="2355573"/>
              <a:ext cx="468129" cy="0"/>
            </a:xfrm>
            <a:prstGeom prst="straightConnector1">
              <a:avLst/>
            </a:prstGeom>
            <a:ln w="28575">
              <a:solidFill>
                <a:srgbClr val="117F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3104B9-1FBD-8D3B-277E-F9B282413686}"/>
              </a:ext>
            </a:extLst>
          </p:cNvPr>
          <p:cNvGrpSpPr/>
          <p:nvPr/>
        </p:nvGrpSpPr>
        <p:grpSpPr>
          <a:xfrm flipH="1">
            <a:off x="5186190" y="3734792"/>
            <a:ext cx="468129" cy="745435"/>
            <a:chOff x="10074381" y="1982856"/>
            <a:chExt cx="468129" cy="745435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E59AE6-38E6-0D89-40C2-FE0768C64191}"/>
                </a:ext>
              </a:extLst>
            </p:cNvPr>
            <p:cNvCxnSpPr/>
            <p:nvPr/>
          </p:nvCxnSpPr>
          <p:spPr>
            <a:xfrm>
              <a:off x="10074381" y="1982856"/>
              <a:ext cx="0" cy="745435"/>
            </a:xfrm>
            <a:prstGeom prst="line">
              <a:avLst/>
            </a:prstGeom>
            <a:ln w="28575">
              <a:solidFill>
                <a:srgbClr val="117F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5C07C0B-9B4F-0218-A13C-82D0B518020E}"/>
                </a:ext>
              </a:extLst>
            </p:cNvPr>
            <p:cNvCxnSpPr/>
            <p:nvPr/>
          </p:nvCxnSpPr>
          <p:spPr>
            <a:xfrm>
              <a:off x="10074381" y="2355573"/>
              <a:ext cx="468129" cy="0"/>
            </a:xfrm>
            <a:prstGeom prst="straightConnector1">
              <a:avLst/>
            </a:prstGeom>
            <a:ln w="28575">
              <a:solidFill>
                <a:srgbClr val="117F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589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DAFD270-71F8-3828-0195-FB124C5138C3}"/>
              </a:ext>
            </a:extLst>
          </p:cNvPr>
          <p:cNvGrpSpPr/>
          <p:nvPr/>
        </p:nvGrpSpPr>
        <p:grpSpPr>
          <a:xfrm>
            <a:off x="-9834" y="2039163"/>
            <a:ext cx="12192000" cy="4109884"/>
            <a:chOff x="0" y="2094271"/>
            <a:chExt cx="12192000" cy="410988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FF8624-9D5D-7845-AA16-F3B788EF7065}"/>
                </a:ext>
              </a:extLst>
            </p:cNvPr>
            <p:cNvSpPr/>
            <p:nvPr/>
          </p:nvSpPr>
          <p:spPr>
            <a:xfrm>
              <a:off x="0" y="2094271"/>
              <a:ext cx="12192000" cy="4109884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C7FDAF-6C48-38BA-A3CA-8F271A7AD15B}"/>
                </a:ext>
              </a:extLst>
            </p:cNvPr>
            <p:cNvSpPr/>
            <p:nvPr/>
          </p:nvSpPr>
          <p:spPr>
            <a:xfrm>
              <a:off x="0" y="2094271"/>
              <a:ext cx="12192000" cy="4109884"/>
            </a:xfrm>
            <a:prstGeom prst="rect">
              <a:avLst/>
            </a:prstGeom>
            <a:solidFill>
              <a:srgbClr val="F7F2EE">
                <a:alpha val="5568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EB9CFD-EBC9-F0BC-FC0D-332473A1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The algorithm selection phase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D2106-B024-65FB-2FEA-22D8BAA8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F202-25F3-93B0-4D55-E2D7C0A1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94824-83B9-2F22-E868-39DAB99E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11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75443D-16F8-8C59-F095-65D06A27EF27}"/>
              </a:ext>
            </a:extLst>
          </p:cNvPr>
          <p:cNvGrpSpPr/>
          <p:nvPr/>
        </p:nvGrpSpPr>
        <p:grpSpPr>
          <a:xfrm>
            <a:off x="731421" y="2058827"/>
            <a:ext cx="11130905" cy="3914572"/>
            <a:chOff x="475782" y="1995946"/>
            <a:chExt cx="11130905" cy="391457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546EC09-72A7-8223-7C00-C9F59D308F8B}"/>
                </a:ext>
              </a:extLst>
            </p:cNvPr>
            <p:cNvGrpSpPr/>
            <p:nvPr/>
          </p:nvGrpSpPr>
          <p:grpSpPr>
            <a:xfrm>
              <a:off x="475782" y="1995946"/>
              <a:ext cx="3260476" cy="2563419"/>
              <a:chOff x="475782" y="1995946"/>
              <a:chExt cx="3260476" cy="256341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7DAF405-64F4-50C8-5751-96DD8D98E235}"/>
                  </a:ext>
                </a:extLst>
              </p:cNvPr>
              <p:cNvGrpSpPr/>
              <p:nvPr/>
            </p:nvGrpSpPr>
            <p:grpSpPr>
              <a:xfrm>
                <a:off x="877676" y="2436283"/>
                <a:ext cx="2858582" cy="2123082"/>
                <a:chOff x="877676" y="2367459"/>
                <a:chExt cx="2858582" cy="2123082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4AE797D6-13B3-FA0B-EAE8-0772B32BB568}"/>
                    </a:ext>
                  </a:extLst>
                </p:cNvPr>
                <p:cNvSpPr/>
                <p:nvPr/>
              </p:nvSpPr>
              <p:spPr>
                <a:xfrm>
                  <a:off x="877676" y="2406445"/>
                  <a:ext cx="2858582" cy="2045110"/>
                </a:xfrm>
                <a:custGeom>
                  <a:avLst/>
                  <a:gdLst>
                    <a:gd name="connsiteX0" fmla="*/ 0 w 2858582"/>
                    <a:gd name="connsiteY0" fmla="*/ 340858 h 2045110"/>
                    <a:gd name="connsiteX1" fmla="*/ 340858 w 2858582"/>
                    <a:gd name="connsiteY1" fmla="*/ 0 h 2045110"/>
                    <a:gd name="connsiteX2" fmla="*/ 906843 w 2858582"/>
                    <a:gd name="connsiteY2" fmla="*/ 0 h 2045110"/>
                    <a:gd name="connsiteX3" fmla="*/ 1407522 w 2858582"/>
                    <a:gd name="connsiteY3" fmla="*/ 0 h 2045110"/>
                    <a:gd name="connsiteX4" fmla="*/ 1951739 w 2858582"/>
                    <a:gd name="connsiteY4" fmla="*/ 0 h 2045110"/>
                    <a:gd name="connsiteX5" fmla="*/ 2517724 w 2858582"/>
                    <a:gd name="connsiteY5" fmla="*/ 0 h 2045110"/>
                    <a:gd name="connsiteX6" fmla="*/ 2858582 w 2858582"/>
                    <a:gd name="connsiteY6" fmla="*/ 340858 h 2045110"/>
                    <a:gd name="connsiteX7" fmla="*/ 2858582 w 2858582"/>
                    <a:gd name="connsiteY7" fmla="*/ 822591 h 2045110"/>
                    <a:gd name="connsiteX8" fmla="*/ 2858582 w 2858582"/>
                    <a:gd name="connsiteY8" fmla="*/ 1290689 h 2045110"/>
                    <a:gd name="connsiteX9" fmla="*/ 2858582 w 2858582"/>
                    <a:gd name="connsiteY9" fmla="*/ 1704252 h 2045110"/>
                    <a:gd name="connsiteX10" fmla="*/ 2517724 w 2858582"/>
                    <a:gd name="connsiteY10" fmla="*/ 2045110 h 2045110"/>
                    <a:gd name="connsiteX11" fmla="*/ 1973508 w 2858582"/>
                    <a:gd name="connsiteY11" fmla="*/ 2045110 h 2045110"/>
                    <a:gd name="connsiteX12" fmla="*/ 1472828 w 2858582"/>
                    <a:gd name="connsiteY12" fmla="*/ 2045110 h 2045110"/>
                    <a:gd name="connsiteX13" fmla="*/ 993918 w 2858582"/>
                    <a:gd name="connsiteY13" fmla="*/ 2045110 h 2045110"/>
                    <a:gd name="connsiteX14" fmla="*/ 340858 w 2858582"/>
                    <a:gd name="connsiteY14" fmla="*/ 2045110 h 2045110"/>
                    <a:gd name="connsiteX15" fmla="*/ 0 w 2858582"/>
                    <a:gd name="connsiteY15" fmla="*/ 1704252 h 2045110"/>
                    <a:gd name="connsiteX16" fmla="*/ 0 w 2858582"/>
                    <a:gd name="connsiteY16" fmla="*/ 1236153 h 2045110"/>
                    <a:gd name="connsiteX17" fmla="*/ 0 w 2858582"/>
                    <a:gd name="connsiteY17" fmla="*/ 808957 h 2045110"/>
                    <a:gd name="connsiteX18" fmla="*/ 0 w 2858582"/>
                    <a:gd name="connsiteY18" fmla="*/ 340858 h 2045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858582" h="2045110" fill="none" extrusionOk="0">
                      <a:moveTo>
                        <a:pt x="0" y="340858"/>
                      </a:moveTo>
                      <a:cubicBezTo>
                        <a:pt x="-5528" y="152835"/>
                        <a:pt x="170560" y="-32363"/>
                        <a:pt x="340858" y="0"/>
                      </a:cubicBezTo>
                      <a:cubicBezTo>
                        <a:pt x="478645" y="-28070"/>
                        <a:pt x="694977" y="5574"/>
                        <a:pt x="906843" y="0"/>
                      </a:cubicBezTo>
                      <a:cubicBezTo>
                        <a:pt x="1118709" y="-5574"/>
                        <a:pt x="1294976" y="22681"/>
                        <a:pt x="1407522" y="0"/>
                      </a:cubicBezTo>
                      <a:cubicBezTo>
                        <a:pt x="1520068" y="-22681"/>
                        <a:pt x="1766629" y="38411"/>
                        <a:pt x="1951739" y="0"/>
                      </a:cubicBezTo>
                      <a:cubicBezTo>
                        <a:pt x="2136849" y="-38411"/>
                        <a:pt x="2309992" y="51691"/>
                        <a:pt x="2517724" y="0"/>
                      </a:cubicBezTo>
                      <a:cubicBezTo>
                        <a:pt x="2710168" y="-12897"/>
                        <a:pt x="2895607" y="192640"/>
                        <a:pt x="2858582" y="340858"/>
                      </a:cubicBezTo>
                      <a:cubicBezTo>
                        <a:pt x="2878446" y="552995"/>
                        <a:pt x="2856603" y="668061"/>
                        <a:pt x="2858582" y="822591"/>
                      </a:cubicBezTo>
                      <a:cubicBezTo>
                        <a:pt x="2860561" y="977121"/>
                        <a:pt x="2851675" y="1145142"/>
                        <a:pt x="2858582" y="1290689"/>
                      </a:cubicBezTo>
                      <a:cubicBezTo>
                        <a:pt x="2865489" y="1436236"/>
                        <a:pt x="2856689" y="1610458"/>
                        <a:pt x="2858582" y="1704252"/>
                      </a:cubicBezTo>
                      <a:cubicBezTo>
                        <a:pt x="2844630" y="1935999"/>
                        <a:pt x="2689010" y="1991685"/>
                        <a:pt x="2517724" y="2045110"/>
                      </a:cubicBezTo>
                      <a:cubicBezTo>
                        <a:pt x="2261978" y="2105827"/>
                        <a:pt x="2145766" y="2003801"/>
                        <a:pt x="1973508" y="2045110"/>
                      </a:cubicBezTo>
                      <a:cubicBezTo>
                        <a:pt x="1801250" y="2086419"/>
                        <a:pt x="1721564" y="1994822"/>
                        <a:pt x="1472828" y="2045110"/>
                      </a:cubicBezTo>
                      <a:cubicBezTo>
                        <a:pt x="1224092" y="2095398"/>
                        <a:pt x="1158282" y="2021424"/>
                        <a:pt x="993918" y="2045110"/>
                      </a:cubicBezTo>
                      <a:cubicBezTo>
                        <a:pt x="829554" y="2068796"/>
                        <a:pt x="591056" y="2034888"/>
                        <a:pt x="340858" y="2045110"/>
                      </a:cubicBezTo>
                      <a:cubicBezTo>
                        <a:pt x="143773" y="2078167"/>
                        <a:pt x="47946" y="1906255"/>
                        <a:pt x="0" y="1704252"/>
                      </a:cubicBezTo>
                      <a:cubicBezTo>
                        <a:pt x="-47454" y="1574784"/>
                        <a:pt x="3320" y="1344270"/>
                        <a:pt x="0" y="1236153"/>
                      </a:cubicBezTo>
                      <a:cubicBezTo>
                        <a:pt x="-3320" y="1128036"/>
                        <a:pt x="32023" y="991731"/>
                        <a:pt x="0" y="808957"/>
                      </a:cubicBezTo>
                      <a:cubicBezTo>
                        <a:pt x="-32023" y="626183"/>
                        <a:pt x="22834" y="487024"/>
                        <a:pt x="0" y="340858"/>
                      </a:cubicBezTo>
                      <a:close/>
                    </a:path>
                    <a:path w="2858582" h="2045110" stroke="0" extrusionOk="0">
                      <a:moveTo>
                        <a:pt x="0" y="340858"/>
                      </a:moveTo>
                      <a:cubicBezTo>
                        <a:pt x="-45768" y="124376"/>
                        <a:pt x="118241" y="12898"/>
                        <a:pt x="340858" y="0"/>
                      </a:cubicBezTo>
                      <a:cubicBezTo>
                        <a:pt x="585774" y="-21231"/>
                        <a:pt x="651201" y="13044"/>
                        <a:pt x="928612" y="0"/>
                      </a:cubicBezTo>
                      <a:cubicBezTo>
                        <a:pt x="1206023" y="-13044"/>
                        <a:pt x="1261493" y="24238"/>
                        <a:pt x="1451060" y="0"/>
                      </a:cubicBezTo>
                      <a:cubicBezTo>
                        <a:pt x="1640627" y="-24238"/>
                        <a:pt x="1726679" y="49174"/>
                        <a:pt x="1951739" y="0"/>
                      </a:cubicBezTo>
                      <a:cubicBezTo>
                        <a:pt x="2176799" y="-49174"/>
                        <a:pt x="2267953" y="13210"/>
                        <a:pt x="2517724" y="0"/>
                      </a:cubicBezTo>
                      <a:cubicBezTo>
                        <a:pt x="2708946" y="-6114"/>
                        <a:pt x="2806478" y="144628"/>
                        <a:pt x="2858582" y="340858"/>
                      </a:cubicBezTo>
                      <a:cubicBezTo>
                        <a:pt x="2872146" y="437498"/>
                        <a:pt x="2848034" y="625365"/>
                        <a:pt x="2858582" y="795323"/>
                      </a:cubicBezTo>
                      <a:cubicBezTo>
                        <a:pt x="2869130" y="965281"/>
                        <a:pt x="2847376" y="1165064"/>
                        <a:pt x="2858582" y="1277055"/>
                      </a:cubicBezTo>
                      <a:cubicBezTo>
                        <a:pt x="2869788" y="1389046"/>
                        <a:pt x="2842845" y="1573985"/>
                        <a:pt x="2858582" y="1704252"/>
                      </a:cubicBezTo>
                      <a:cubicBezTo>
                        <a:pt x="2807082" y="1889557"/>
                        <a:pt x="2716528" y="2016170"/>
                        <a:pt x="2517724" y="2045110"/>
                      </a:cubicBezTo>
                      <a:cubicBezTo>
                        <a:pt x="2386352" y="2107860"/>
                        <a:pt x="2120364" y="2003495"/>
                        <a:pt x="1951739" y="2045110"/>
                      </a:cubicBezTo>
                      <a:cubicBezTo>
                        <a:pt x="1783114" y="2086725"/>
                        <a:pt x="1546921" y="2011388"/>
                        <a:pt x="1363985" y="2045110"/>
                      </a:cubicBezTo>
                      <a:cubicBezTo>
                        <a:pt x="1181049" y="2078832"/>
                        <a:pt x="619614" y="2005672"/>
                        <a:pt x="340858" y="2045110"/>
                      </a:cubicBezTo>
                      <a:cubicBezTo>
                        <a:pt x="118385" y="2050730"/>
                        <a:pt x="-18734" y="1879577"/>
                        <a:pt x="0" y="1704252"/>
                      </a:cubicBezTo>
                      <a:cubicBezTo>
                        <a:pt x="-15528" y="1541724"/>
                        <a:pt x="34674" y="1355073"/>
                        <a:pt x="0" y="1236153"/>
                      </a:cubicBezTo>
                      <a:cubicBezTo>
                        <a:pt x="-34674" y="1117233"/>
                        <a:pt x="20328" y="887271"/>
                        <a:pt x="0" y="781689"/>
                      </a:cubicBezTo>
                      <a:cubicBezTo>
                        <a:pt x="-20328" y="676107"/>
                        <a:pt x="51050" y="493710"/>
                        <a:pt x="0" y="340858"/>
                      </a:cubicBezTo>
                      <a:close/>
                    </a:path>
                  </a:pathLst>
                </a:custGeom>
                <a:solidFill>
                  <a:srgbClr val="F7F2EE"/>
                </a:solidFill>
                <a:ln w="28575">
                  <a:solidFill>
                    <a:srgbClr val="117F8C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R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E389D61-0EB2-174C-BD9F-BC1AA53199E0}"/>
                    </a:ext>
                  </a:extLst>
                </p:cNvPr>
                <p:cNvSpPr txBox="1"/>
                <p:nvPr/>
              </p:nvSpPr>
              <p:spPr>
                <a:xfrm>
                  <a:off x="1259759" y="2367459"/>
                  <a:ext cx="2476499" cy="2123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itchFamily="2" charset="2"/>
                    <a:buChar char="ü"/>
                  </a:pPr>
                  <a:r>
                    <a:rPr lang="en-GR" dirty="0"/>
                    <a:t>Na</a:t>
                  </a:r>
                  <a:r>
                    <a:rPr lang="en-GB" dirty="0" err="1"/>
                    <a:t>ï</a:t>
                  </a:r>
                  <a:r>
                    <a:rPr lang="en-GR" dirty="0"/>
                    <a:t>ve Bayes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itchFamily="2" charset="2"/>
                    <a:buChar char="ü"/>
                  </a:pPr>
                  <a:r>
                    <a:rPr lang="en-GR" dirty="0"/>
                    <a:t>Logistic Regression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itchFamily="2" charset="2"/>
                    <a:buChar char="ü"/>
                  </a:pPr>
                  <a:r>
                    <a:rPr lang="en-GR" dirty="0"/>
                    <a:t>Decision Tree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itchFamily="2" charset="2"/>
                    <a:buChar char="ü"/>
                  </a:pPr>
                  <a:r>
                    <a:rPr lang="en-GR" dirty="0"/>
                    <a:t>kNN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itchFamily="2" charset="2"/>
                    <a:buChar char="ü"/>
                  </a:pPr>
                  <a:r>
                    <a:rPr lang="en-GR" dirty="0"/>
                    <a:t>SVM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61C6568-57E9-6BF7-7A5C-02F3B56DF6C6}"/>
                  </a:ext>
                </a:extLst>
              </p:cNvPr>
              <p:cNvGrpSpPr/>
              <p:nvPr/>
            </p:nvGrpSpPr>
            <p:grpSpPr>
              <a:xfrm>
                <a:off x="475782" y="1995946"/>
                <a:ext cx="914400" cy="914400"/>
                <a:chOff x="5638800" y="2971800"/>
                <a:chExt cx="914400" cy="914400"/>
              </a:xfrm>
            </p:grpSpPr>
            <p:pic>
              <p:nvPicPr>
                <p:cNvPr id="8" name="Graphic 7" descr="Folder with solid fill">
                  <a:extLst>
                    <a:ext uri="{FF2B5EF4-FFF2-40B4-BE49-F238E27FC236}">
                      <a16:creationId xmlns:a16="http://schemas.microsoft.com/office/drawing/2014/main" id="{2673309D-CE15-E9C7-B0A9-CAFF999CCF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AEBE378-0B74-0747-45BF-5A4B63F47414}"/>
                    </a:ext>
                  </a:extLst>
                </p:cNvPr>
                <p:cNvSpPr txBox="1"/>
                <p:nvPr/>
              </p:nvSpPr>
              <p:spPr>
                <a:xfrm>
                  <a:off x="5793657" y="3273831"/>
                  <a:ext cx="6636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R" b="1" dirty="0">
                      <a:solidFill>
                        <a:schemeClr val="bg1"/>
                      </a:solidFill>
                    </a:rPr>
                    <a:t>&lt;/&gt;</a:t>
                  </a: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10EBE5-1487-A5F1-E9ED-DD37DF47556A}"/>
                </a:ext>
              </a:extLst>
            </p:cNvPr>
            <p:cNvGrpSpPr/>
            <p:nvPr/>
          </p:nvGrpSpPr>
          <p:grpSpPr>
            <a:xfrm>
              <a:off x="4074711" y="2679893"/>
              <a:ext cx="3933047" cy="2867752"/>
              <a:chOff x="4365378" y="2915575"/>
              <a:chExt cx="3933047" cy="286775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1CAD7BD-9E70-8363-4C93-6AA118487A67}"/>
                  </a:ext>
                </a:extLst>
              </p:cNvPr>
              <p:cNvGrpSpPr/>
              <p:nvPr/>
            </p:nvGrpSpPr>
            <p:grpSpPr>
              <a:xfrm>
                <a:off x="4666708" y="3372774"/>
                <a:ext cx="3631717" cy="2410553"/>
                <a:chOff x="877675" y="2406444"/>
                <a:chExt cx="3631717" cy="2410553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936821D-840E-FE2F-868D-61F8524815B5}"/>
                    </a:ext>
                  </a:extLst>
                </p:cNvPr>
                <p:cNvSpPr/>
                <p:nvPr/>
              </p:nvSpPr>
              <p:spPr>
                <a:xfrm>
                  <a:off x="877675" y="2406444"/>
                  <a:ext cx="3631717" cy="2410553"/>
                </a:xfrm>
                <a:custGeom>
                  <a:avLst/>
                  <a:gdLst>
                    <a:gd name="connsiteX0" fmla="*/ 0 w 3631717"/>
                    <a:gd name="connsiteY0" fmla="*/ 401767 h 2410553"/>
                    <a:gd name="connsiteX1" fmla="*/ 401767 w 3631717"/>
                    <a:gd name="connsiteY1" fmla="*/ 0 h 2410553"/>
                    <a:gd name="connsiteX2" fmla="*/ 995685 w 3631717"/>
                    <a:gd name="connsiteY2" fmla="*/ 0 h 2410553"/>
                    <a:gd name="connsiteX3" fmla="*/ 1476477 w 3631717"/>
                    <a:gd name="connsiteY3" fmla="*/ 0 h 2410553"/>
                    <a:gd name="connsiteX4" fmla="*/ 2042113 w 3631717"/>
                    <a:gd name="connsiteY4" fmla="*/ 0 h 2410553"/>
                    <a:gd name="connsiteX5" fmla="*/ 2551186 w 3631717"/>
                    <a:gd name="connsiteY5" fmla="*/ 0 h 2410553"/>
                    <a:gd name="connsiteX6" fmla="*/ 3229950 w 3631717"/>
                    <a:gd name="connsiteY6" fmla="*/ 0 h 2410553"/>
                    <a:gd name="connsiteX7" fmla="*/ 3631717 w 3631717"/>
                    <a:gd name="connsiteY7" fmla="*/ 401767 h 2410553"/>
                    <a:gd name="connsiteX8" fmla="*/ 3631717 w 3631717"/>
                    <a:gd name="connsiteY8" fmla="*/ 969580 h 2410553"/>
                    <a:gd name="connsiteX9" fmla="*/ 3631717 w 3631717"/>
                    <a:gd name="connsiteY9" fmla="*/ 1521324 h 2410553"/>
                    <a:gd name="connsiteX10" fmla="*/ 3631717 w 3631717"/>
                    <a:gd name="connsiteY10" fmla="*/ 2008786 h 2410553"/>
                    <a:gd name="connsiteX11" fmla="*/ 3229950 w 3631717"/>
                    <a:gd name="connsiteY11" fmla="*/ 2410553 h 2410553"/>
                    <a:gd name="connsiteX12" fmla="*/ 2607750 w 3631717"/>
                    <a:gd name="connsiteY12" fmla="*/ 2410553 h 2410553"/>
                    <a:gd name="connsiteX13" fmla="*/ 2098677 w 3631717"/>
                    <a:gd name="connsiteY13" fmla="*/ 2410553 h 2410553"/>
                    <a:gd name="connsiteX14" fmla="*/ 1617886 w 3631717"/>
                    <a:gd name="connsiteY14" fmla="*/ 2410553 h 2410553"/>
                    <a:gd name="connsiteX15" fmla="*/ 1108813 w 3631717"/>
                    <a:gd name="connsiteY15" fmla="*/ 2410553 h 2410553"/>
                    <a:gd name="connsiteX16" fmla="*/ 401767 w 3631717"/>
                    <a:gd name="connsiteY16" fmla="*/ 2410553 h 2410553"/>
                    <a:gd name="connsiteX17" fmla="*/ 0 w 3631717"/>
                    <a:gd name="connsiteY17" fmla="*/ 2008786 h 2410553"/>
                    <a:gd name="connsiteX18" fmla="*/ 0 w 3631717"/>
                    <a:gd name="connsiteY18" fmla="*/ 1521324 h 2410553"/>
                    <a:gd name="connsiteX19" fmla="*/ 0 w 3631717"/>
                    <a:gd name="connsiteY19" fmla="*/ 985651 h 2410553"/>
                    <a:gd name="connsiteX20" fmla="*/ 0 w 3631717"/>
                    <a:gd name="connsiteY20" fmla="*/ 401767 h 2410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631717" h="2410553" fill="none" extrusionOk="0">
                      <a:moveTo>
                        <a:pt x="0" y="401767"/>
                      </a:moveTo>
                      <a:cubicBezTo>
                        <a:pt x="22238" y="223909"/>
                        <a:pt x="161109" y="9897"/>
                        <a:pt x="401767" y="0"/>
                      </a:cubicBezTo>
                      <a:cubicBezTo>
                        <a:pt x="650663" y="-15605"/>
                        <a:pt x="746595" y="10481"/>
                        <a:pt x="995685" y="0"/>
                      </a:cubicBezTo>
                      <a:cubicBezTo>
                        <a:pt x="1244775" y="-10481"/>
                        <a:pt x="1370646" y="46427"/>
                        <a:pt x="1476477" y="0"/>
                      </a:cubicBezTo>
                      <a:cubicBezTo>
                        <a:pt x="1582308" y="-46427"/>
                        <a:pt x="1875933" y="31690"/>
                        <a:pt x="2042113" y="0"/>
                      </a:cubicBezTo>
                      <a:cubicBezTo>
                        <a:pt x="2208293" y="-31690"/>
                        <a:pt x="2415664" y="37256"/>
                        <a:pt x="2551186" y="0"/>
                      </a:cubicBezTo>
                      <a:cubicBezTo>
                        <a:pt x="2686708" y="-37256"/>
                        <a:pt x="2950228" y="13669"/>
                        <a:pt x="3229950" y="0"/>
                      </a:cubicBezTo>
                      <a:cubicBezTo>
                        <a:pt x="3486687" y="-7644"/>
                        <a:pt x="3642923" y="189109"/>
                        <a:pt x="3631717" y="401767"/>
                      </a:cubicBezTo>
                      <a:cubicBezTo>
                        <a:pt x="3688247" y="601926"/>
                        <a:pt x="3616546" y="820554"/>
                        <a:pt x="3631717" y="969580"/>
                      </a:cubicBezTo>
                      <a:cubicBezTo>
                        <a:pt x="3646888" y="1118606"/>
                        <a:pt x="3631036" y="1347230"/>
                        <a:pt x="3631717" y="1521324"/>
                      </a:cubicBezTo>
                      <a:cubicBezTo>
                        <a:pt x="3632398" y="1695418"/>
                        <a:pt x="3597195" y="1798221"/>
                        <a:pt x="3631717" y="2008786"/>
                      </a:cubicBezTo>
                      <a:cubicBezTo>
                        <a:pt x="3585775" y="2256437"/>
                        <a:pt x="3458611" y="2428898"/>
                        <a:pt x="3229950" y="2410553"/>
                      </a:cubicBezTo>
                      <a:cubicBezTo>
                        <a:pt x="3015182" y="2428303"/>
                        <a:pt x="2876361" y="2347944"/>
                        <a:pt x="2607750" y="2410553"/>
                      </a:cubicBezTo>
                      <a:cubicBezTo>
                        <a:pt x="2339139" y="2473162"/>
                        <a:pt x="2337995" y="2402742"/>
                        <a:pt x="2098677" y="2410553"/>
                      </a:cubicBezTo>
                      <a:cubicBezTo>
                        <a:pt x="1859359" y="2418364"/>
                        <a:pt x="1790971" y="2390921"/>
                        <a:pt x="1617886" y="2410553"/>
                      </a:cubicBezTo>
                      <a:cubicBezTo>
                        <a:pt x="1444801" y="2430185"/>
                        <a:pt x="1239280" y="2375652"/>
                        <a:pt x="1108813" y="2410553"/>
                      </a:cubicBezTo>
                      <a:cubicBezTo>
                        <a:pt x="978346" y="2445454"/>
                        <a:pt x="651241" y="2379596"/>
                        <a:pt x="401767" y="2410553"/>
                      </a:cubicBezTo>
                      <a:cubicBezTo>
                        <a:pt x="142401" y="2415046"/>
                        <a:pt x="23033" y="2254869"/>
                        <a:pt x="0" y="2008786"/>
                      </a:cubicBezTo>
                      <a:cubicBezTo>
                        <a:pt x="-55177" y="1834173"/>
                        <a:pt x="4946" y="1696254"/>
                        <a:pt x="0" y="1521324"/>
                      </a:cubicBezTo>
                      <a:cubicBezTo>
                        <a:pt x="-4946" y="1346394"/>
                        <a:pt x="18696" y="1139606"/>
                        <a:pt x="0" y="985651"/>
                      </a:cubicBezTo>
                      <a:cubicBezTo>
                        <a:pt x="-18696" y="831696"/>
                        <a:pt x="54650" y="688971"/>
                        <a:pt x="0" y="401767"/>
                      </a:cubicBezTo>
                      <a:close/>
                    </a:path>
                    <a:path w="3631717" h="2410553" stroke="0" extrusionOk="0">
                      <a:moveTo>
                        <a:pt x="0" y="401767"/>
                      </a:moveTo>
                      <a:cubicBezTo>
                        <a:pt x="-7105" y="175495"/>
                        <a:pt x="170693" y="3447"/>
                        <a:pt x="401767" y="0"/>
                      </a:cubicBezTo>
                      <a:cubicBezTo>
                        <a:pt x="707476" y="-56801"/>
                        <a:pt x="839468" y="57677"/>
                        <a:pt x="1023967" y="0"/>
                      </a:cubicBezTo>
                      <a:cubicBezTo>
                        <a:pt x="1208466" y="-57677"/>
                        <a:pt x="1384323" y="54117"/>
                        <a:pt x="1561322" y="0"/>
                      </a:cubicBezTo>
                      <a:cubicBezTo>
                        <a:pt x="1738321" y="-54117"/>
                        <a:pt x="1967791" y="10652"/>
                        <a:pt x="2070395" y="0"/>
                      </a:cubicBezTo>
                      <a:cubicBezTo>
                        <a:pt x="2172999" y="-10652"/>
                        <a:pt x="2388573" y="57785"/>
                        <a:pt x="2664313" y="0"/>
                      </a:cubicBezTo>
                      <a:cubicBezTo>
                        <a:pt x="2940053" y="-57785"/>
                        <a:pt x="2974213" y="55919"/>
                        <a:pt x="3229950" y="0"/>
                      </a:cubicBezTo>
                      <a:cubicBezTo>
                        <a:pt x="3484562" y="-53250"/>
                        <a:pt x="3585602" y="220403"/>
                        <a:pt x="3631717" y="401767"/>
                      </a:cubicBezTo>
                      <a:cubicBezTo>
                        <a:pt x="3656206" y="637047"/>
                        <a:pt x="3602662" y="706860"/>
                        <a:pt x="3631717" y="937440"/>
                      </a:cubicBezTo>
                      <a:cubicBezTo>
                        <a:pt x="3660772" y="1168020"/>
                        <a:pt x="3594980" y="1311000"/>
                        <a:pt x="3631717" y="1424902"/>
                      </a:cubicBezTo>
                      <a:cubicBezTo>
                        <a:pt x="3668454" y="1538804"/>
                        <a:pt x="3614636" y="1774996"/>
                        <a:pt x="3631717" y="2008786"/>
                      </a:cubicBezTo>
                      <a:cubicBezTo>
                        <a:pt x="3648085" y="2255042"/>
                        <a:pt x="3454503" y="2438132"/>
                        <a:pt x="3229950" y="2410553"/>
                      </a:cubicBezTo>
                      <a:cubicBezTo>
                        <a:pt x="3018312" y="2453902"/>
                        <a:pt x="2877620" y="2364110"/>
                        <a:pt x="2749159" y="2410553"/>
                      </a:cubicBezTo>
                      <a:cubicBezTo>
                        <a:pt x="2620698" y="2456996"/>
                        <a:pt x="2278051" y="2392392"/>
                        <a:pt x="2126959" y="2410553"/>
                      </a:cubicBezTo>
                      <a:cubicBezTo>
                        <a:pt x="1975867" y="2428714"/>
                        <a:pt x="1735965" y="2351827"/>
                        <a:pt x="1617886" y="2410553"/>
                      </a:cubicBezTo>
                      <a:cubicBezTo>
                        <a:pt x="1499807" y="2469279"/>
                        <a:pt x="1222527" y="2377383"/>
                        <a:pt x="1052249" y="2410553"/>
                      </a:cubicBezTo>
                      <a:cubicBezTo>
                        <a:pt x="881971" y="2443723"/>
                        <a:pt x="663724" y="2349213"/>
                        <a:pt x="401767" y="2410553"/>
                      </a:cubicBezTo>
                      <a:cubicBezTo>
                        <a:pt x="176097" y="2399182"/>
                        <a:pt x="29719" y="2224639"/>
                        <a:pt x="0" y="2008786"/>
                      </a:cubicBezTo>
                      <a:cubicBezTo>
                        <a:pt x="-45023" y="1844111"/>
                        <a:pt x="16724" y="1633474"/>
                        <a:pt x="0" y="1521324"/>
                      </a:cubicBezTo>
                      <a:cubicBezTo>
                        <a:pt x="-16724" y="1409174"/>
                        <a:pt x="30086" y="1089967"/>
                        <a:pt x="0" y="953510"/>
                      </a:cubicBezTo>
                      <a:cubicBezTo>
                        <a:pt x="-30086" y="817053"/>
                        <a:pt x="42716" y="639276"/>
                        <a:pt x="0" y="401767"/>
                      </a:cubicBezTo>
                      <a:close/>
                    </a:path>
                  </a:pathLst>
                </a:custGeom>
                <a:solidFill>
                  <a:srgbClr val="F7F2EE"/>
                </a:solidFill>
                <a:ln w="28575">
                  <a:solidFill>
                    <a:srgbClr val="117F8C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R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A8EE925-FEF1-430B-CEC6-4F073E3285D3}"/>
                    </a:ext>
                  </a:extLst>
                </p:cNvPr>
                <p:cNvSpPr txBox="1"/>
                <p:nvPr/>
              </p:nvSpPr>
              <p:spPr>
                <a:xfrm>
                  <a:off x="1259758" y="2588358"/>
                  <a:ext cx="3249634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lang="en-US" dirty="0"/>
                    <a:t>Baseline data</a:t>
                  </a:r>
                </a:p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lang="en-US" dirty="0" err="1"/>
                    <a:t>Normalised</a:t>
                  </a:r>
                  <a:r>
                    <a:rPr lang="en-US" dirty="0"/>
                    <a:t> data</a:t>
                  </a:r>
                </a:p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lang="en-US" dirty="0" err="1"/>
                    <a:t>Binarised</a:t>
                  </a:r>
                  <a:r>
                    <a:rPr lang="en-US" dirty="0"/>
                    <a:t> data</a:t>
                  </a:r>
                </a:p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lang="en-US" dirty="0" err="1"/>
                    <a:t>Normalised</a:t>
                  </a:r>
                  <a:r>
                    <a:rPr lang="en-US" dirty="0"/>
                    <a:t> selected data</a:t>
                  </a:r>
                </a:p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lang="en-US" dirty="0" err="1"/>
                    <a:t>Binarised</a:t>
                  </a:r>
                  <a:r>
                    <a:rPr lang="en-US" dirty="0"/>
                    <a:t> selected data</a:t>
                  </a:r>
                </a:p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lang="en-US" dirty="0" err="1"/>
                    <a:t>Normalised</a:t>
                  </a:r>
                  <a:r>
                    <a:rPr lang="en-US" dirty="0"/>
                    <a:t> PCA data</a:t>
                  </a:r>
                </a:p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lang="en-US" dirty="0" err="1"/>
                    <a:t>Binarised</a:t>
                  </a:r>
                  <a:r>
                    <a:rPr lang="en-US" dirty="0"/>
                    <a:t> PCA data</a:t>
                  </a:r>
                  <a:endParaRPr lang="en-GR" dirty="0"/>
                </a:p>
              </p:txBody>
            </p:sp>
          </p:grpSp>
          <p:pic>
            <p:nvPicPr>
              <p:cNvPr id="21" name="Graphic 20" descr="Database with solid fill">
                <a:extLst>
                  <a:ext uri="{FF2B5EF4-FFF2-40B4-BE49-F238E27FC236}">
                    <a16:creationId xmlns:a16="http://schemas.microsoft.com/office/drawing/2014/main" id="{F62D4D8C-3AAF-783B-2D22-B5E0338F6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65378" y="291557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ED81E92-47E9-EFF8-4E30-D19DA8726333}"/>
                </a:ext>
              </a:extLst>
            </p:cNvPr>
            <p:cNvGrpSpPr/>
            <p:nvPr/>
          </p:nvGrpSpPr>
          <p:grpSpPr>
            <a:xfrm>
              <a:off x="8346211" y="4377812"/>
              <a:ext cx="3260476" cy="1532706"/>
              <a:chOff x="8295876" y="4541067"/>
              <a:chExt cx="3260476" cy="153270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B212BDC-8683-5B2E-C05B-F9CEF8187E73}"/>
                  </a:ext>
                </a:extLst>
              </p:cNvPr>
              <p:cNvGrpSpPr/>
              <p:nvPr/>
            </p:nvGrpSpPr>
            <p:grpSpPr>
              <a:xfrm>
                <a:off x="8697770" y="4998267"/>
                <a:ext cx="2858582" cy="1075506"/>
                <a:chOff x="877676" y="2406445"/>
                <a:chExt cx="2858582" cy="1075506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7CBDAD6F-DD23-65F0-755B-50249C09D675}"/>
                    </a:ext>
                  </a:extLst>
                </p:cNvPr>
                <p:cNvSpPr/>
                <p:nvPr/>
              </p:nvSpPr>
              <p:spPr>
                <a:xfrm>
                  <a:off x="877676" y="2406445"/>
                  <a:ext cx="2858582" cy="1075506"/>
                </a:xfrm>
                <a:custGeom>
                  <a:avLst/>
                  <a:gdLst>
                    <a:gd name="connsiteX0" fmla="*/ 0 w 2858582"/>
                    <a:gd name="connsiteY0" fmla="*/ 179255 h 1075506"/>
                    <a:gd name="connsiteX1" fmla="*/ 179255 w 2858582"/>
                    <a:gd name="connsiteY1" fmla="*/ 0 h 1075506"/>
                    <a:gd name="connsiteX2" fmla="*/ 704270 w 2858582"/>
                    <a:gd name="connsiteY2" fmla="*/ 0 h 1075506"/>
                    <a:gd name="connsiteX3" fmla="*/ 1154283 w 2858582"/>
                    <a:gd name="connsiteY3" fmla="*/ 0 h 1075506"/>
                    <a:gd name="connsiteX4" fmla="*/ 1654297 w 2858582"/>
                    <a:gd name="connsiteY4" fmla="*/ 0 h 1075506"/>
                    <a:gd name="connsiteX5" fmla="*/ 2079310 w 2858582"/>
                    <a:gd name="connsiteY5" fmla="*/ 0 h 1075506"/>
                    <a:gd name="connsiteX6" fmla="*/ 2679327 w 2858582"/>
                    <a:gd name="connsiteY6" fmla="*/ 0 h 1075506"/>
                    <a:gd name="connsiteX7" fmla="*/ 2858582 w 2858582"/>
                    <a:gd name="connsiteY7" fmla="*/ 179255 h 1075506"/>
                    <a:gd name="connsiteX8" fmla="*/ 2858582 w 2858582"/>
                    <a:gd name="connsiteY8" fmla="*/ 544923 h 1075506"/>
                    <a:gd name="connsiteX9" fmla="*/ 2858582 w 2858582"/>
                    <a:gd name="connsiteY9" fmla="*/ 896251 h 1075506"/>
                    <a:gd name="connsiteX10" fmla="*/ 2679327 w 2858582"/>
                    <a:gd name="connsiteY10" fmla="*/ 1075506 h 1075506"/>
                    <a:gd name="connsiteX11" fmla="*/ 2179313 w 2858582"/>
                    <a:gd name="connsiteY11" fmla="*/ 1075506 h 1075506"/>
                    <a:gd name="connsiteX12" fmla="*/ 1729300 w 2858582"/>
                    <a:gd name="connsiteY12" fmla="*/ 1075506 h 1075506"/>
                    <a:gd name="connsiteX13" fmla="*/ 1304287 w 2858582"/>
                    <a:gd name="connsiteY13" fmla="*/ 1075506 h 1075506"/>
                    <a:gd name="connsiteX14" fmla="*/ 854274 w 2858582"/>
                    <a:gd name="connsiteY14" fmla="*/ 1075506 h 1075506"/>
                    <a:gd name="connsiteX15" fmla="*/ 179255 w 2858582"/>
                    <a:gd name="connsiteY15" fmla="*/ 1075506 h 1075506"/>
                    <a:gd name="connsiteX16" fmla="*/ 0 w 2858582"/>
                    <a:gd name="connsiteY16" fmla="*/ 896251 h 1075506"/>
                    <a:gd name="connsiteX17" fmla="*/ 0 w 2858582"/>
                    <a:gd name="connsiteY17" fmla="*/ 552093 h 1075506"/>
                    <a:gd name="connsiteX18" fmla="*/ 0 w 2858582"/>
                    <a:gd name="connsiteY18" fmla="*/ 179255 h 1075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858582" h="1075506" fill="none" extrusionOk="0">
                      <a:moveTo>
                        <a:pt x="0" y="179255"/>
                      </a:moveTo>
                      <a:cubicBezTo>
                        <a:pt x="-7504" y="80564"/>
                        <a:pt x="93233" y="-23395"/>
                        <a:pt x="179255" y="0"/>
                      </a:cubicBezTo>
                      <a:cubicBezTo>
                        <a:pt x="428182" y="-16393"/>
                        <a:pt x="549912" y="26423"/>
                        <a:pt x="704270" y="0"/>
                      </a:cubicBezTo>
                      <a:cubicBezTo>
                        <a:pt x="858628" y="-26423"/>
                        <a:pt x="1023652" y="49606"/>
                        <a:pt x="1154283" y="0"/>
                      </a:cubicBezTo>
                      <a:cubicBezTo>
                        <a:pt x="1284914" y="-49606"/>
                        <a:pt x="1422056" y="49664"/>
                        <a:pt x="1654297" y="0"/>
                      </a:cubicBezTo>
                      <a:cubicBezTo>
                        <a:pt x="1886538" y="-49664"/>
                        <a:pt x="1967364" y="21511"/>
                        <a:pt x="2079310" y="0"/>
                      </a:cubicBezTo>
                      <a:cubicBezTo>
                        <a:pt x="2191256" y="-21511"/>
                        <a:pt x="2396565" y="34874"/>
                        <a:pt x="2679327" y="0"/>
                      </a:cubicBezTo>
                      <a:cubicBezTo>
                        <a:pt x="2773064" y="10565"/>
                        <a:pt x="2854409" y="74718"/>
                        <a:pt x="2858582" y="179255"/>
                      </a:cubicBezTo>
                      <a:cubicBezTo>
                        <a:pt x="2892769" y="254488"/>
                        <a:pt x="2832366" y="459690"/>
                        <a:pt x="2858582" y="544923"/>
                      </a:cubicBezTo>
                      <a:cubicBezTo>
                        <a:pt x="2884798" y="630156"/>
                        <a:pt x="2851458" y="823761"/>
                        <a:pt x="2858582" y="896251"/>
                      </a:cubicBezTo>
                      <a:cubicBezTo>
                        <a:pt x="2851587" y="1017059"/>
                        <a:pt x="2772215" y="1056259"/>
                        <a:pt x="2679327" y="1075506"/>
                      </a:cubicBezTo>
                      <a:cubicBezTo>
                        <a:pt x="2473109" y="1095912"/>
                        <a:pt x="2306642" y="1035082"/>
                        <a:pt x="2179313" y="1075506"/>
                      </a:cubicBezTo>
                      <a:cubicBezTo>
                        <a:pt x="2051984" y="1115930"/>
                        <a:pt x="1940817" y="1062522"/>
                        <a:pt x="1729300" y="1075506"/>
                      </a:cubicBezTo>
                      <a:cubicBezTo>
                        <a:pt x="1517783" y="1088490"/>
                        <a:pt x="1488353" y="1036505"/>
                        <a:pt x="1304287" y="1075506"/>
                      </a:cubicBezTo>
                      <a:cubicBezTo>
                        <a:pt x="1120221" y="1114507"/>
                        <a:pt x="1034151" y="1070082"/>
                        <a:pt x="854274" y="1075506"/>
                      </a:cubicBezTo>
                      <a:cubicBezTo>
                        <a:pt x="674397" y="1080930"/>
                        <a:pt x="476001" y="1012856"/>
                        <a:pt x="179255" y="1075506"/>
                      </a:cubicBezTo>
                      <a:cubicBezTo>
                        <a:pt x="82566" y="1074894"/>
                        <a:pt x="-2624" y="1013430"/>
                        <a:pt x="0" y="896251"/>
                      </a:cubicBezTo>
                      <a:cubicBezTo>
                        <a:pt x="-37465" y="728294"/>
                        <a:pt x="23982" y="659664"/>
                        <a:pt x="0" y="552093"/>
                      </a:cubicBezTo>
                      <a:cubicBezTo>
                        <a:pt x="-23982" y="444522"/>
                        <a:pt x="15421" y="298570"/>
                        <a:pt x="0" y="179255"/>
                      </a:cubicBezTo>
                      <a:close/>
                    </a:path>
                    <a:path w="2858582" h="1075506" stroke="0" extrusionOk="0">
                      <a:moveTo>
                        <a:pt x="0" y="179255"/>
                      </a:moveTo>
                      <a:cubicBezTo>
                        <a:pt x="-3838" y="77888"/>
                        <a:pt x="60823" y="7293"/>
                        <a:pt x="179255" y="0"/>
                      </a:cubicBezTo>
                      <a:cubicBezTo>
                        <a:pt x="376376" y="-31571"/>
                        <a:pt x="602168" y="17177"/>
                        <a:pt x="729271" y="0"/>
                      </a:cubicBezTo>
                      <a:cubicBezTo>
                        <a:pt x="856374" y="-17177"/>
                        <a:pt x="1025819" y="55988"/>
                        <a:pt x="1204285" y="0"/>
                      </a:cubicBezTo>
                      <a:cubicBezTo>
                        <a:pt x="1382751" y="-55988"/>
                        <a:pt x="1453741" y="43120"/>
                        <a:pt x="1654297" y="0"/>
                      </a:cubicBezTo>
                      <a:cubicBezTo>
                        <a:pt x="1854853" y="-43120"/>
                        <a:pt x="1941207" y="9047"/>
                        <a:pt x="2179313" y="0"/>
                      </a:cubicBezTo>
                      <a:cubicBezTo>
                        <a:pt x="2417419" y="-9047"/>
                        <a:pt x="2483028" y="45070"/>
                        <a:pt x="2679327" y="0"/>
                      </a:cubicBezTo>
                      <a:cubicBezTo>
                        <a:pt x="2787069" y="-14226"/>
                        <a:pt x="2844738" y="92421"/>
                        <a:pt x="2858582" y="179255"/>
                      </a:cubicBezTo>
                      <a:cubicBezTo>
                        <a:pt x="2900318" y="278488"/>
                        <a:pt x="2822440" y="378405"/>
                        <a:pt x="2858582" y="537753"/>
                      </a:cubicBezTo>
                      <a:cubicBezTo>
                        <a:pt x="2894724" y="697101"/>
                        <a:pt x="2846818" y="734013"/>
                        <a:pt x="2858582" y="896251"/>
                      </a:cubicBezTo>
                      <a:cubicBezTo>
                        <a:pt x="2831040" y="993676"/>
                        <a:pt x="2781814" y="1065944"/>
                        <a:pt x="2679327" y="1075506"/>
                      </a:cubicBezTo>
                      <a:cubicBezTo>
                        <a:pt x="2498670" y="1105775"/>
                        <a:pt x="2360109" y="1068406"/>
                        <a:pt x="2154312" y="1075506"/>
                      </a:cubicBezTo>
                      <a:cubicBezTo>
                        <a:pt x="1948515" y="1082606"/>
                        <a:pt x="1812001" y="1023185"/>
                        <a:pt x="1604296" y="1075506"/>
                      </a:cubicBezTo>
                      <a:cubicBezTo>
                        <a:pt x="1396591" y="1127827"/>
                        <a:pt x="1321232" y="1052250"/>
                        <a:pt x="1054280" y="1075506"/>
                      </a:cubicBezTo>
                      <a:cubicBezTo>
                        <a:pt x="787328" y="1098762"/>
                        <a:pt x="464248" y="998356"/>
                        <a:pt x="179255" y="1075506"/>
                      </a:cubicBezTo>
                      <a:cubicBezTo>
                        <a:pt x="69980" y="1065825"/>
                        <a:pt x="-3151" y="990541"/>
                        <a:pt x="0" y="896251"/>
                      </a:cubicBezTo>
                      <a:cubicBezTo>
                        <a:pt x="-2574" y="743002"/>
                        <a:pt x="21069" y="639681"/>
                        <a:pt x="0" y="530583"/>
                      </a:cubicBezTo>
                      <a:cubicBezTo>
                        <a:pt x="-21069" y="421485"/>
                        <a:pt x="38436" y="331357"/>
                        <a:pt x="0" y="179255"/>
                      </a:cubicBezTo>
                      <a:close/>
                    </a:path>
                  </a:pathLst>
                </a:custGeom>
                <a:solidFill>
                  <a:srgbClr val="F7F2EE"/>
                </a:solidFill>
                <a:ln w="28575">
                  <a:solidFill>
                    <a:srgbClr val="117F8C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R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8ADC0D3-07EA-ABEF-79E6-D4981AFDA77F}"/>
                    </a:ext>
                  </a:extLst>
                </p:cNvPr>
                <p:cNvSpPr txBox="1"/>
                <p:nvPr/>
              </p:nvSpPr>
              <p:spPr>
                <a:xfrm>
                  <a:off x="1259759" y="2483471"/>
                  <a:ext cx="2476499" cy="8765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itchFamily="2" charset="2"/>
                    <a:buChar char="ü"/>
                  </a:pPr>
                  <a:r>
                    <a:rPr lang="en-US" dirty="0"/>
                    <a:t>5-fold validation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itchFamily="2" charset="2"/>
                    <a:buChar char="ü"/>
                  </a:pPr>
                  <a:r>
                    <a:rPr lang="en-US" dirty="0"/>
                    <a:t>accuracy</a:t>
                  </a:r>
                  <a:endParaRPr lang="en-GR" dirty="0"/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EAB4C7E-3A42-6045-EB1E-135F20FC9684}"/>
                  </a:ext>
                </a:extLst>
              </p:cNvPr>
              <p:cNvSpPr/>
              <p:nvPr/>
            </p:nvSpPr>
            <p:spPr>
              <a:xfrm>
                <a:off x="8524476" y="4678721"/>
                <a:ext cx="457200" cy="654147"/>
              </a:xfrm>
              <a:prstGeom prst="rect">
                <a:avLst/>
              </a:prstGeom>
              <a:solidFill>
                <a:srgbClr val="F7F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pic>
            <p:nvPicPr>
              <p:cNvPr id="24" name="Graphic 23" descr="List with solid fill">
                <a:extLst>
                  <a:ext uri="{FF2B5EF4-FFF2-40B4-BE49-F238E27FC236}">
                    <a16:creationId xmlns:a16="http://schemas.microsoft.com/office/drawing/2014/main" id="{B7C77E2F-DE4A-2381-0CB5-B2EF564F7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295876" y="4541067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3FDC7835-11AB-903F-67A8-8BA33B56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41" y="56932"/>
            <a:ext cx="862553" cy="4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95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E555-F547-D6E0-AF95-8B033F8F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Comparing the algorithms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8A111-5038-33CC-AE1B-CCAD9B79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CFC8B-7DB5-D8F5-0067-E75FB513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CD0F3-FD5E-AE8F-9E24-BDDD2D007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D911CB-57C2-EE50-44E2-341250D0A804}"/>
              </a:ext>
            </a:extLst>
          </p:cNvPr>
          <p:cNvGrpSpPr/>
          <p:nvPr/>
        </p:nvGrpSpPr>
        <p:grpSpPr>
          <a:xfrm>
            <a:off x="571500" y="2396773"/>
            <a:ext cx="11082851" cy="3354380"/>
            <a:chOff x="571500" y="2366956"/>
            <a:chExt cx="11082851" cy="3354380"/>
          </a:xfrm>
        </p:grpSpPr>
        <p:pic>
          <p:nvPicPr>
            <p:cNvPr id="7" name="Picture 6" descr="A diagram of a base line&#10;&#10;Description automatically generated">
              <a:extLst>
                <a:ext uri="{FF2B5EF4-FFF2-40B4-BE49-F238E27FC236}">
                  <a16:creationId xmlns:a16="http://schemas.microsoft.com/office/drawing/2014/main" id="{14511C7D-AA13-5528-580E-C6DEFC17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" y="3261560"/>
              <a:ext cx="2719294" cy="1647373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4D3FA1-CE9F-7984-E0A4-FD719607F965}"/>
                </a:ext>
              </a:extLst>
            </p:cNvPr>
            <p:cNvGrpSpPr/>
            <p:nvPr/>
          </p:nvGrpSpPr>
          <p:grpSpPr>
            <a:xfrm>
              <a:off x="3355591" y="4096530"/>
              <a:ext cx="8264909" cy="1624806"/>
              <a:chOff x="3355591" y="4254910"/>
              <a:chExt cx="8264909" cy="1624806"/>
            </a:xfrm>
          </p:grpSpPr>
          <p:pic>
            <p:nvPicPr>
              <p:cNvPr id="9" name="Picture 8" descr="A graph of data with numbers and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68A4D7B5-0479-22EC-F551-EC5FD08F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5591" y="4271835"/>
                <a:ext cx="2719295" cy="1602240"/>
              </a:xfrm>
              <a:prstGeom prst="rect">
                <a:avLst/>
              </a:prstGeom>
            </p:spPr>
          </p:pic>
          <p:pic>
            <p:nvPicPr>
              <p:cNvPr id="13" name="Picture 12" descr="A diagram of a data&#10;&#10;Description automatically generated with medium confidence">
                <a:extLst>
                  <a:ext uri="{FF2B5EF4-FFF2-40B4-BE49-F238E27FC236}">
                    <a16:creationId xmlns:a16="http://schemas.microsoft.com/office/drawing/2014/main" id="{2CDB3C06-E498-C09C-0E4D-164225D4B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490" y="4254910"/>
                <a:ext cx="2708010" cy="1624806"/>
              </a:xfrm>
              <a:prstGeom prst="rect">
                <a:avLst/>
              </a:prstGeom>
            </p:spPr>
          </p:pic>
          <p:pic>
            <p:nvPicPr>
              <p:cNvPr id="17" name="Picture 16" descr="A graph of data with black and orang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7FF566D4-994E-513C-7FB6-85B44AD88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6608" y="4271835"/>
                <a:ext cx="2674160" cy="1590956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14114BB-6A30-3CED-370B-37BB9F8E9F7D}"/>
                </a:ext>
              </a:extLst>
            </p:cNvPr>
            <p:cNvGrpSpPr/>
            <p:nvPr/>
          </p:nvGrpSpPr>
          <p:grpSpPr>
            <a:xfrm>
              <a:off x="3355591" y="2366956"/>
              <a:ext cx="8298760" cy="1624806"/>
              <a:chOff x="3355591" y="1941204"/>
              <a:chExt cx="8298760" cy="1624806"/>
            </a:xfrm>
          </p:grpSpPr>
          <p:pic>
            <p:nvPicPr>
              <p:cNvPr id="11" name="Picture 10" descr="A diagram of a normalized data&#10;&#10;Description automatically generated">
                <a:extLst>
                  <a:ext uri="{FF2B5EF4-FFF2-40B4-BE49-F238E27FC236}">
                    <a16:creationId xmlns:a16="http://schemas.microsoft.com/office/drawing/2014/main" id="{4D22F755-F79E-0701-94ED-61D794DD6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5591" y="1963770"/>
                <a:ext cx="2696728" cy="1602240"/>
              </a:xfrm>
              <a:prstGeom prst="rect">
                <a:avLst/>
              </a:prstGeom>
            </p:spPr>
          </p:pic>
          <p:pic>
            <p:nvPicPr>
              <p:cNvPr id="15" name="Picture 14" descr="A diagram of a normalized pca data&#10;&#10;Description automatically generated">
                <a:extLst>
                  <a:ext uri="{FF2B5EF4-FFF2-40B4-BE49-F238E27FC236}">
                    <a16:creationId xmlns:a16="http://schemas.microsoft.com/office/drawing/2014/main" id="{B62C40DC-4E80-6C2A-85EB-DD4F31A21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490" y="1941204"/>
                <a:ext cx="2741861" cy="1613523"/>
              </a:xfrm>
              <a:prstGeom prst="rect">
                <a:avLst/>
              </a:prstGeom>
            </p:spPr>
          </p:pic>
          <p:pic>
            <p:nvPicPr>
              <p:cNvPr id="19" name="Picture 18" descr="A diagram of a normalized data&#10;&#10;Description automatically generated">
                <a:extLst>
                  <a:ext uri="{FF2B5EF4-FFF2-40B4-BE49-F238E27FC236}">
                    <a16:creationId xmlns:a16="http://schemas.microsoft.com/office/drawing/2014/main" id="{FB8D69AB-77BC-D7B7-2574-5F6349566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72400" y="1941204"/>
                <a:ext cx="2696727" cy="1624806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4FF07A-19E6-2316-A228-75C9906F697B}"/>
              </a:ext>
            </a:extLst>
          </p:cNvPr>
          <p:cNvGrpSpPr/>
          <p:nvPr/>
        </p:nvGrpSpPr>
        <p:grpSpPr>
          <a:xfrm>
            <a:off x="710891" y="2121613"/>
            <a:ext cx="2524619" cy="1021556"/>
            <a:chOff x="678493" y="2121613"/>
            <a:chExt cx="2524619" cy="1021556"/>
          </a:xfrm>
        </p:grpSpPr>
        <p:pic>
          <p:nvPicPr>
            <p:cNvPr id="24" name="Graphic 23" descr="Forbidden with solid fill">
              <a:extLst>
                <a:ext uri="{FF2B5EF4-FFF2-40B4-BE49-F238E27FC236}">
                  <a16:creationId xmlns:a16="http://schemas.microsoft.com/office/drawing/2014/main" id="{4BCEC241-BBAA-4F18-52C3-44ADFA91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8493" y="2273044"/>
              <a:ext cx="620469" cy="620469"/>
            </a:xfrm>
            <a:prstGeom prst="bracketPair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61DE52-D23B-59A7-20AF-6CED3AE6682F}"/>
                </a:ext>
              </a:extLst>
            </p:cNvPr>
            <p:cNvSpPr txBox="1"/>
            <p:nvPr/>
          </p:nvSpPr>
          <p:spPr>
            <a:xfrm>
              <a:off x="1211280" y="2121613"/>
              <a:ext cx="1991832" cy="1021556"/>
            </a:xfrm>
            <a:prstGeom prst="bracketPai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CONSTRAINTS</a:t>
              </a:r>
            </a:p>
            <a:p>
              <a:pPr marL="534988" indent="-261938">
                <a:buClr>
                  <a:srgbClr val="BE0F5B"/>
                </a:buClr>
                <a:buFont typeface="System Font Regular"/>
                <a:buChar char="‣"/>
              </a:pPr>
              <a:r>
                <a:rPr lang="en-GB" dirty="0"/>
                <a:t>time</a:t>
              </a:r>
            </a:p>
            <a:p>
              <a:pPr marL="534988" indent="-261938">
                <a:buClr>
                  <a:srgbClr val="BE0F5B"/>
                </a:buClr>
                <a:buFont typeface="System Font Regular"/>
                <a:buChar char="‣"/>
              </a:pPr>
              <a:r>
                <a:rPr lang="en-GB" dirty="0"/>
                <a:t>resources</a:t>
              </a:r>
              <a:endParaRPr lang="en-GR" dirty="0"/>
            </a:p>
          </p:txBody>
        </p:sp>
      </p:grp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06522591-AAE7-D9E6-8167-408E8A7479A9}"/>
              </a:ext>
            </a:extLst>
          </p:cNvPr>
          <p:cNvSpPr/>
          <p:nvPr/>
        </p:nvSpPr>
        <p:spPr>
          <a:xfrm>
            <a:off x="678493" y="2023388"/>
            <a:ext cx="2524619" cy="1119781"/>
          </a:xfrm>
          <a:prstGeom prst="bracketPair">
            <a:avLst/>
          </a:prstGeom>
          <a:ln w="19050">
            <a:solidFill>
              <a:srgbClr val="BE0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pic>
        <p:nvPicPr>
          <p:cNvPr id="30" name="Graphic 29" descr="Badge Tick1 with solid fill">
            <a:extLst>
              <a:ext uri="{FF2B5EF4-FFF2-40B4-BE49-F238E27FC236}">
                <a16:creationId xmlns:a16="http://schemas.microsoft.com/office/drawing/2014/main" id="{F44217AB-322F-A708-9EEF-56E3286D70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934" y="5278131"/>
            <a:ext cx="622800" cy="622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CC0B4A-A714-15A5-AA73-56DB110F3134}"/>
              </a:ext>
            </a:extLst>
          </p:cNvPr>
          <p:cNvSpPr txBox="1"/>
          <p:nvPr/>
        </p:nvSpPr>
        <p:spPr>
          <a:xfrm>
            <a:off x="1331360" y="5127866"/>
            <a:ext cx="1750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17F8C"/>
              </a:buClr>
              <a:buFont typeface="Wingdings" pitchFamily="2" charset="2"/>
              <a:buChar char="ü"/>
            </a:pPr>
            <a:r>
              <a:rPr lang="en-GR" b="1" dirty="0"/>
              <a:t>SVM</a:t>
            </a:r>
          </a:p>
          <a:p>
            <a:pPr marL="285750" indent="-285750">
              <a:buClr>
                <a:srgbClr val="117F8C"/>
              </a:buClr>
              <a:buFont typeface="Wingdings" pitchFamily="2" charset="2"/>
              <a:buChar char="ü"/>
            </a:pPr>
            <a:r>
              <a:rPr lang="en-GR" b="1" dirty="0"/>
              <a:t>normalised</a:t>
            </a:r>
          </a:p>
          <a:p>
            <a:pPr marL="285750" indent="-285750">
              <a:buClr>
                <a:srgbClr val="117F8C"/>
              </a:buClr>
              <a:buFont typeface="Wingdings" pitchFamily="2" charset="2"/>
              <a:buChar char="ü"/>
            </a:pPr>
            <a:r>
              <a:rPr lang="en-GR" b="1" dirty="0"/>
              <a:t>PCA</a:t>
            </a:r>
          </a:p>
        </p:txBody>
      </p:sp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ED72785C-6672-DF67-5274-C601C1EB7709}"/>
              </a:ext>
            </a:extLst>
          </p:cNvPr>
          <p:cNvSpPr/>
          <p:nvPr/>
        </p:nvSpPr>
        <p:spPr>
          <a:xfrm>
            <a:off x="658403" y="5029641"/>
            <a:ext cx="2524619" cy="1119781"/>
          </a:xfrm>
          <a:prstGeom prst="bracketPair">
            <a:avLst/>
          </a:prstGeom>
          <a:ln w="19050">
            <a:solidFill>
              <a:srgbClr val="117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0536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40D3-E315-A181-3795-BB020C85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Optimisation of SVM &amp; Ensembles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22A3E-453D-A7E7-0E60-10EC1C6D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2520-141E-3714-DA44-90D0B875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7BE0-E42B-37C5-54EA-E5B6C6F5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13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561AF7-73DB-E027-4C0F-FA746CCD2791}"/>
              </a:ext>
            </a:extLst>
          </p:cNvPr>
          <p:cNvGrpSpPr/>
          <p:nvPr/>
        </p:nvGrpSpPr>
        <p:grpSpPr>
          <a:xfrm>
            <a:off x="2424346" y="3061102"/>
            <a:ext cx="2494006" cy="2041743"/>
            <a:chOff x="926926" y="2755726"/>
            <a:chExt cx="2494006" cy="2041743"/>
          </a:xfrm>
        </p:grpSpPr>
        <p:sp>
          <p:nvSpPr>
            <p:cNvPr id="7" name="Folded Corner 6">
              <a:extLst>
                <a:ext uri="{FF2B5EF4-FFF2-40B4-BE49-F238E27FC236}">
                  <a16:creationId xmlns:a16="http://schemas.microsoft.com/office/drawing/2014/main" id="{A1CEB2FD-4437-9720-7F98-0853CB626F25}"/>
                </a:ext>
              </a:extLst>
            </p:cNvPr>
            <p:cNvSpPr/>
            <p:nvPr/>
          </p:nvSpPr>
          <p:spPr>
            <a:xfrm>
              <a:off x="926926" y="2755726"/>
              <a:ext cx="2494006" cy="2041743"/>
            </a:xfrm>
            <a:prstGeom prst="foldedCorner">
              <a:avLst/>
            </a:prstGeom>
            <a:solidFill>
              <a:srgbClr val="117F8C">
                <a:alpha val="18824"/>
              </a:srgbClr>
            </a:solidFill>
            <a:ln w="19050">
              <a:solidFill>
                <a:srgbClr val="117F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18861A-55FF-448B-F212-14069C3AD6F0}"/>
                </a:ext>
              </a:extLst>
            </p:cNvPr>
            <p:cNvSpPr txBox="1"/>
            <p:nvPr/>
          </p:nvSpPr>
          <p:spPr>
            <a:xfrm>
              <a:off x="1040987" y="2876484"/>
              <a:ext cx="2379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R" b="1" dirty="0">
                  <a:solidFill>
                    <a:srgbClr val="117F8C"/>
                  </a:solidFill>
                </a:rPr>
                <a:t>Randomised Search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9CA7E8-7AEE-E9AA-957A-3461E0985614}"/>
                </a:ext>
              </a:extLst>
            </p:cNvPr>
            <p:cNvSpPr txBox="1"/>
            <p:nvPr/>
          </p:nvSpPr>
          <p:spPr>
            <a:xfrm>
              <a:off x="1385452" y="3375311"/>
              <a:ext cx="15769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GB" dirty="0"/>
                <a:t>k</a:t>
              </a:r>
              <a:r>
                <a:rPr lang="en-GR" dirty="0"/>
                <a:t>ernel: rbf</a:t>
              </a:r>
            </a:p>
            <a:p>
              <a:pPr marL="285750" indent="-285750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GR" dirty="0"/>
                <a:t>C: 10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839314-618C-8AD4-5926-F5D3C6A3CBE4}"/>
                </a:ext>
              </a:extLst>
            </p:cNvPr>
            <p:cNvSpPr txBox="1"/>
            <p:nvPr/>
          </p:nvSpPr>
          <p:spPr>
            <a:xfrm>
              <a:off x="1112250" y="4199640"/>
              <a:ext cx="202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Accuracy: ≈0.905</a:t>
              </a:r>
              <a:endParaRPr lang="en-GR" dirty="0"/>
            </a:p>
          </p:txBody>
        </p:sp>
      </p:grp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A2277894-5AA1-4964-A1DF-693BE557B7DD}"/>
              </a:ext>
            </a:extLst>
          </p:cNvPr>
          <p:cNvSpPr/>
          <p:nvPr/>
        </p:nvSpPr>
        <p:spPr>
          <a:xfrm>
            <a:off x="670702" y="1966586"/>
            <a:ext cx="1986701" cy="1215274"/>
          </a:xfrm>
          <a:prstGeom prst="cloudCallout">
            <a:avLst>
              <a:gd name="adj1" fmla="val 33560"/>
              <a:gd name="adj2" fmla="val 76022"/>
            </a:avLst>
          </a:prstGeom>
          <a:solidFill>
            <a:srgbClr val="F7F2EE"/>
          </a:solidFill>
          <a:ln>
            <a:solidFill>
              <a:srgbClr val="117F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57299-EB52-C5E2-47D9-0A94E08FD04A}"/>
              </a:ext>
            </a:extLst>
          </p:cNvPr>
          <p:cNvSpPr txBox="1"/>
          <p:nvPr/>
        </p:nvSpPr>
        <p:spPr>
          <a:xfrm rot="20801127">
            <a:off x="523499" y="2088029"/>
            <a:ext cx="216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</a:t>
            </a:r>
          </a:p>
          <a:p>
            <a:pPr algn="ctr"/>
            <a:r>
              <a:rPr lang="en-G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G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≈0.892</a:t>
            </a:r>
            <a:endParaRPr lang="en-G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4C21F5-BE2D-88FE-0E07-773F6D3F94DD}"/>
              </a:ext>
            </a:extLst>
          </p:cNvPr>
          <p:cNvGrpSpPr/>
          <p:nvPr/>
        </p:nvGrpSpPr>
        <p:grpSpPr>
          <a:xfrm>
            <a:off x="6384658" y="2046493"/>
            <a:ext cx="2494006" cy="2550170"/>
            <a:chOff x="926926" y="2755726"/>
            <a:chExt cx="2494006" cy="2550170"/>
          </a:xfrm>
        </p:grpSpPr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F96D04CE-779A-CEAF-F408-23A8E2D554B3}"/>
                </a:ext>
              </a:extLst>
            </p:cNvPr>
            <p:cNvSpPr/>
            <p:nvPr/>
          </p:nvSpPr>
          <p:spPr>
            <a:xfrm>
              <a:off x="926926" y="2755726"/>
              <a:ext cx="2494006" cy="2550170"/>
            </a:xfrm>
            <a:prstGeom prst="foldedCorner">
              <a:avLst/>
            </a:prstGeom>
            <a:solidFill>
              <a:srgbClr val="117F8C">
                <a:alpha val="18824"/>
              </a:srgbClr>
            </a:solidFill>
            <a:ln w="19050">
              <a:solidFill>
                <a:srgbClr val="117F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16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692972-FD10-A221-8FE4-2F5D4CDABEF0}"/>
                </a:ext>
              </a:extLst>
            </p:cNvPr>
            <p:cNvSpPr txBox="1"/>
            <p:nvPr/>
          </p:nvSpPr>
          <p:spPr>
            <a:xfrm>
              <a:off x="1040987" y="2788218"/>
              <a:ext cx="2379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R" sz="1600" b="1" dirty="0">
                  <a:solidFill>
                    <a:srgbClr val="117F8C"/>
                  </a:solidFill>
                </a:rPr>
                <a:t>Random Forest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80C4A4-4E32-2BBA-9397-9374CFF3C834}"/>
                </a:ext>
              </a:extLst>
            </p:cNvPr>
            <p:cNvSpPr txBox="1"/>
            <p:nvPr/>
          </p:nvSpPr>
          <p:spPr>
            <a:xfrm>
              <a:off x="934514" y="3114033"/>
              <a:ext cx="248641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5738" indent="-1857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 err="1"/>
                <a:t>n_estimators</a:t>
              </a:r>
              <a:r>
                <a:rPr lang="en-US" sz="1600" dirty="0"/>
                <a:t>: 200</a:t>
              </a:r>
            </a:p>
            <a:p>
              <a:pPr marL="185738" indent="-1857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 err="1"/>
                <a:t>min_samples_split</a:t>
              </a:r>
              <a:r>
                <a:rPr lang="en-US" sz="1600" dirty="0"/>
                <a:t>: 10</a:t>
              </a:r>
            </a:p>
            <a:p>
              <a:pPr marL="185738" indent="-1857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 err="1"/>
                <a:t>min_samples_leaf</a:t>
              </a:r>
              <a:r>
                <a:rPr lang="en-US" sz="1600" dirty="0"/>
                <a:t>: 2</a:t>
              </a:r>
            </a:p>
            <a:p>
              <a:pPr marL="185738" indent="-1857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 err="1"/>
                <a:t>max_features</a:t>
              </a:r>
              <a:r>
                <a:rPr lang="en-US" sz="1600" dirty="0"/>
                <a:t>: sqrt</a:t>
              </a:r>
            </a:p>
            <a:p>
              <a:pPr marL="185738" indent="-1857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 err="1"/>
                <a:t>max_dept</a:t>
              </a:r>
              <a:r>
                <a:rPr lang="en-US" sz="1600" dirty="0"/>
                <a:t>: 30</a:t>
              </a:r>
            </a:p>
            <a:p>
              <a:pPr marL="185738" indent="-1857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/>
                <a:t>Criterion: </a:t>
              </a:r>
              <a:r>
                <a:rPr lang="en-US" sz="1600" dirty="0" err="1"/>
                <a:t>gini</a:t>
              </a:r>
              <a:endParaRPr lang="en-US" sz="1600" dirty="0"/>
            </a:p>
            <a:p>
              <a:pPr marL="185738" indent="-1857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/>
                <a:t>Bootstrap: false</a:t>
              </a:r>
            </a:p>
            <a:p>
              <a:pPr marL="285750" indent="-285750">
                <a:buClr>
                  <a:srgbClr val="117F8C"/>
                </a:buClr>
                <a:buFont typeface="Wingdings" pitchFamily="2" charset="2"/>
                <a:buChar char="ü"/>
              </a:pPr>
              <a:endParaRPr lang="en-GR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93CE13-94EB-C098-369D-7A100C710AA5}"/>
                </a:ext>
              </a:extLst>
            </p:cNvPr>
            <p:cNvSpPr txBox="1"/>
            <p:nvPr/>
          </p:nvSpPr>
          <p:spPr>
            <a:xfrm>
              <a:off x="1159984" y="4905389"/>
              <a:ext cx="2027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Accuracy: ≈0.87</a:t>
              </a:r>
              <a:endParaRPr lang="en-GR" sz="1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8D151C-F1F1-1C6E-470D-96EE4469B875}"/>
              </a:ext>
            </a:extLst>
          </p:cNvPr>
          <p:cNvGrpSpPr/>
          <p:nvPr/>
        </p:nvGrpSpPr>
        <p:grpSpPr>
          <a:xfrm>
            <a:off x="9126494" y="3912874"/>
            <a:ext cx="2494006" cy="2210639"/>
            <a:chOff x="926926" y="2755726"/>
            <a:chExt cx="2494006" cy="2210639"/>
          </a:xfrm>
        </p:grpSpPr>
        <p:sp>
          <p:nvSpPr>
            <p:cNvPr id="23" name="Folded Corner 22">
              <a:extLst>
                <a:ext uri="{FF2B5EF4-FFF2-40B4-BE49-F238E27FC236}">
                  <a16:creationId xmlns:a16="http://schemas.microsoft.com/office/drawing/2014/main" id="{91451853-0FFB-558E-1FDD-D7C203D8B0C5}"/>
                </a:ext>
              </a:extLst>
            </p:cNvPr>
            <p:cNvSpPr/>
            <p:nvPr/>
          </p:nvSpPr>
          <p:spPr>
            <a:xfrm>
              <a:off x="926926" y="2755726"/>
              <a:ext cx="2494006" cy="2210639"/>
            </a:xfrm>
            <a:prstGeom prst="foldedCorner">
              <a:avLst/>
            </a:prstGeom>
            <a:solidFill>
              <a:srgbClr val="117F8C">
                <a:alpha val="18824"/>
              </a:srgbClr>
            </a:solidFill>
            <a:ln w="19050">
              <a:solidFill>
                <a:srgbClr val="117F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B0F571-B092-3AAD-7C85-802C2B177F7F}"/>
                </a:ext>
              </a:extLst>
            </p:cNvPr>
            <p:cNvSpPr txBox="1"/>
            <p:nvPr/>
          </p:nvSpPr>
          <p:spPr>
            <a:xfrm>
              <a:off x="1040987" y="2794999"/>
              <a:ext cx="2379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R" b="1" dirty="0">
                  <a:solidFill>
                    <a:srgbClr val="117F8C"/>
                  </a:solidFill>
                </a:rPr>
                <a:t>XGBoost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3AF593-7362-399B-26B5-DC3AFB9BDB67}"/>
                </a:ext>
              </a:extLst>
            </p:cNvPr>
            <p:cNvSpPr txBox="1"/>
            <p:nvPr/>
          </p:nvSpPr>
          <p:spPr>
            <a:xfrm>
              <a:off x="934514" y="3077206"/>
              <a:ext cx="24864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3838" indent="-2238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 err="1"/>
                <a:t>max_depth</a:t>
              </a:r>
              <a:r>
                <a:rPr lang="en-US" sz="1600" dirty="0"/>
                <a:t>: 7</a:t>
              </a:r>
            </a:p>
            <a:p>
              <a:pPr marL="223838" indent="-2238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 err="1"/>
                <a:t>learning_rate</a:t>
              </a:r>
              <a:r>
                <a:rPr lang="en-US" sz="1600" dirty="0"/>
                <a:t>: 0.3</a:t>
              </a:r>
            </a:p>
            <a:p>
              <a:pPr marL="223838" indent="-2238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 err="1"/>
                <a:t>lamda</a:t>
              </a:r>
              <a:r>
                <a:rPr lang="en-US" sz="1600" dirty="0"/>
                <a:t>: 1</a:t>
              </a:r>
            </a:p>
            <a:p>
              <a:pPr marL="223838" indent="-2238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/>
                <a:t>gamma: 0</a:t>
              </a:r>
            </a:p>
            <a:p>
              <a:pPr marL="223838" indent="-223838">
                <a:buClr>
                  <a:srgbClr val="117F8C"/>
                </a:buClr>
                <a:buFont typeface="Wingdings" pitchFamily="2" charset="2"/>
                <a:buChar char="ü"/>
              </a:pPr>
              <a:r>
                <a:rPr lang="en-US" sz="1600" dirty="0" err="1"/>
                <a:t>colsample_bytree</a:t>
              </a:r>
              <a:r>
                <a:rPr lang="en-US" sz="1600" dirty="0"/>
                <a:t>: 0.8</a:t>
              </a:r>
              <a:endParaRPr lang="en-GR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9D1ABB-C72E-97CF-D1DD-BBFB8E2175D9}"/>
                </a:ext>
              </a:extLst>
            </p:cNvPr>
            <p:cNvSpPr txBox="1"/>
            <p:nvPr/>
          </p:nvSpPr>
          <p:spPr>
            <a:xfrm>
              <a:off x="1159984" y="4471313"/>
              <a:ext cx="202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Accuracy: ≈0.89</a:t>
              </a:r>
              <a:endParaRPr lang="en-GR" dirty="0"/>
            </a:p>
          </p:txBody>
        </p:sp>
      </p:grpSp>
    </p:spTree>
    <p:extLst>
      <p:ext uri="{BB962C8B-B14F-4D97-AF65-F5344CB8AC3E}">
        <p14:creationId xmlns:p14="http://schemas.microsoft.com/office/powerpoint/2010/main" val="50436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E60A-898E-5783-EDC3-23EBC89E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Testing the performance of tuned SVM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D78D6-C1A5-2255-444F-59BC8B0F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CB09D-8B11-F944-A397-7CF989B9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7779-2044-C0D1-D006-57433329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chart with blue squares&#10;&#10;Description automatically generated">
            <a:extLst>
              <a:ext uri="{FF2B5EF4-FFF2-40B4-BE49-F238E27FC236}">
                <a16:creationId xmlns:a16="http://schemas.microsoft.com/office/drawing/2014/main" id="{5EA346A9-BE61-1A94-0ACD-ED840985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72" y="2040886"/>
            <a:ext cx="4994322" cy="4088720"/>
          </a:xfrm>
          <a:prstGeom prst="rect">
            <a:avLst/>
          </a:prstGeom>
          <a:ln w="19050">
            <a:solidFill>
              <a:srgbClr val="117F8C"/>
            </a:solidFill>
          </a:ln>
        </p:spPr>
      </p:pic>
      <p:pic>
        <p:nvPicPr>
          <p:cNvPr id="10" name="Picture 9" descr="A table of numbers with text&#10;&#10;Description automatically generated with medium confidence">
            <a:extLst>
              <a:ext uri="{FF2B5EF4-FFF2-40B4-BE49-F238E27FC236}">
                <a16:creationId xmlns:a16="http://schemas.microsoft.com/office/drawing/2014/main" id="{0E6805EF-9FD7-1E88-95C4-DFC771C6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15" y="2869852"/>
            <a:ext cx="3893919" cy="2503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7A6E62-E57C-05EF-F7E6-7B997504A379}"/>
              </a:ext>
            </a:extLst>
          </p:cNvPr>
          <p:cNvSpPr txBox="1"/>
          <p:nvPr/>
        </p:nvSpPr>
        <p:spPr>
          <a:xfrm>
            <a:off x="1598167" y="5513645"/>
            <a:ext cx="2923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dirty="0"/>
              <a:t>60,000 training images</a:t>
            </a:r>
          </a:p>
          <a:p>
            <a:pPr algn="ctr"/>
            <a:r>
              <a:rPr lang="en-GR" dirty="0"/>
              <a:t>10,000 test images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33C47-5F9E-26EC-F78C-88124E26EB55}"/>
              </a:ext>
            </a:extLst>
          </p:cNvPr>
          <p:cNvSpPr txBox="1"/>
          <p:nvPr/>
        </p:nvSpPr>
        <p:spPr>
          <a:xfrm>
            <a:off x="1598167" y="2099127"/>
            <a:ext cx="2923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</a:t>
            </a:r>
            <a:r>
              <a:rPr lang="en-GR" b="1" dirty="0"/>
              <a:t>ormalised data</a:t>
            </a:r>
          </a:p>
          <a:p>
            <a:pPr algn="ctr"/>
            <a:r>
              <a:rPr lang="en-GR" b="1" dirty="0"/>
              <a:t>PCA (kernel: rbf, C: 10)</a:t>
            </a:r>
          </a:p>
        </p:txBody>
      </p:sp>
    </p:spTree>
    <p:extLst>
      <p:ext uri="{BB962C8B-B14F-4D97-AF65-F5344CB8AC3E}">
        <p14:creationId xmlns:p14="http://schemas.microsoft.com/office/powerpoint/2010/main" val="167325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2EAC5A-617C-428C-BAA1-1039EAD47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4" r="16648" b="22064"/>
          <a:stretch/>
        </p:blipFill>
        <p:spPr>
          <a:xfrm>
            <a:off x="2764592" y="813379"/>
            <a:ext cx="6662815" cy="50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AA29992-3BCF-B792-05C4-DDD0D43A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Fashion-MNIST dataset</a:t>
            </a:r>
            <a:endParaRPr lang="en-G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6DB77-C5C4-3ED7-DF47-2EEEEEF8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4A3BA-3F7D-321F-D8F6-600227D6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3A7E3-1B23-DF2C-6317-9A76FD8B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2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10013C7-3C29-2D24-1E78-25CA5476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61" y="2241361"/>
            <a:ext cx="1524000" cy="31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lage of different clothes&#10;&#10;Description automatically generated">
            <a:extLst>
              <a:ext uri="{FF2B5EF4-FFF2-40B4-BE49-F238E27FC236}">
                <a16:creationId xmlns:a16="http://schemas.microsoft.com/office/drawing/2014/main" id="{EE05C0B1-CC9C-42DA-4A34-F88935C57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07" y="2785241"/>
            <a:ext cx="4750708" cy="2839617"/>
          </a:xfrm>
          <a:prstGeom prst="rect">
            <a:avLst/>
          </a:prstGeom>
          <a:ln w="19050">
            <a:solidFill>
              <a:srgbClr val="117F8C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EA9374-246F-3902-27CB-78FE86E134AE}"/>
              </a:ext>
            </a:extLst>
          </p:cNvPr>
          <p:cNvCxnSpPr/>
          <p:nvPr/>
        </p:nvCxnSpPr>
        <p:spPr>
          <a:xfrm>
            <a:off x="6117020" y="2116223"/>
            <a:ext cx="0" cy="40007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970BC3-0B06-90A6-F69F-9331A69871E4}"/>
              </a:ext>
            </a:extLst>
          </p:cNvPr>
          <p:cNvCxnSpPr>
            <a:cxnSpLocks/>
          </p:cNvCxnSpPr>
          <p:nvPr/>
        </p:nvCxnSpPr>
        <p:spPr>
          <a:xfrm flipH="1">
            <a:off x="8115680" y="5211785"/>
            <a:ext cx="33113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4E5E45-8AB9-9133-7D78-7CF21BA82777}"/>
              </a:ext>
            </a:extLst>
          </p:cNvPr>
          <p:cNvSpPr txBox="1"/>
          <p:nvPr/>
        </p:nvSpPr>
        <p:spPr>
          <a:xfrm>
            <a:off x="8309730" y="5355421"/>
            <a:ext cx="2923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dirty="0"/>
              <a:t>60,000 training images</a:t>
            </a:r>
          </a:p>
          <a:p>
            <a:pPr algn="ctr"/>
            <a:r>
              <a:rPr lang="en-GR" dirty="0"/>
              <a:t>10,000 test images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9135A-D30C-3505-2D6C-346BDA3AF3C0}"/>
              </a:ext>
            </a:extLst>
          </p:cNvPr>
          <p:cNvSpPr txBox="1"/>
          <p:nvPr/>
        </p:nvSpPr>
        <p:spPr>
          <a:xfrm>
            <a:off x="9114520" y="2361639"/>
            <a:ext cx="161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28 x 28 pixels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803C34-CC30-72A7-B91F-F2D0F52D376F}"/>
              </a:ext>
            </a:extLst>
          </p:cNvPr>
          <p:cNvSpPr txBox="1"/>
          <p:nvPr/>
        </p:nvSpPr>
        <p:spPr>
          <a:xfrm>
            <a:off x="8749973" y="3853021"/>
            <a:ext cx="222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GR" dirty="0"/>
              <a:t>ixel values: 0 - 255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05434-8ACA-8231-F6F6-C20C6086D9A8}"/>
              </a:ext>
            </a:extLst>
          </p:cNvPr>
          <p:cNvSpPr txBox="1"/>
          <p:nvPr/>
        </p:nvSpPr>
        <p:spPr>
          <a:xfrm>
            <a:off x="6310781" y="2528139"/>
            <a:ext cx="1729634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en-GR"/>
            </a:defPPr>
            <a:lvl1pPr algn="ctr"/>
          </a:lstStyle>
          <a:p>
            <a:pPr algn="l"/>
            <a:r>
              <a:rPr lang="en-GB" dirty="0"/>
              <a:t>0 - T-shirt/top</a:t>
            </a:r>
          </a:p>
          <a:p>
            <a:pPr algn="l"/>
            <a:r>
              <a:rPr lang="en-GB" dirty="0"/>
              <a:t>1 - Trouser</a:t>
            </a:r>
          </a:p>
          <a:p>
            <a:pPr algn="l"/>
            <a:r>
              <a:rPr lang="en-GB" dirty="0"/>
              <a:t>2 - Pullover</a:t>
            </a:r>
          </a:p>
          <a:p>
            <a:pPr algn="l"/>
            <a:r>
              <a:rPr lang="en-GB" dirty="0"/>
              <a:t>3 - Dress</a:t>
            </a:r>
          </a:p>
          <a:p>
            <a:pPr algn="l"/>
            <a:r>
              <a:rPr lang="en-GB" dirty="0"/>
              <a:t>4 - Coat</a:t>
            </a:r>
          </a:p>
          <a:p>
            <a:pPr algn="l"/>
            <a:r>
              <a:rPr lang="en-GB" dirty="0"/>
              <a:t>5 - Sandal</a:t>
            </a:r>
          </a:p>
          <a:p>
            <a:pPr algn="l"/>
            <a:r>
              <a:rPr lang="en-GB" dirty="0"/>
              <a:t>6 - Shirt</a:t>
            </a:r>
          </a:p>
          <a:p>
            <a:pPr algn="l"/>
            <a:r>
              <a:rPr lang="en-GB" dirty="0"/>
              <a:t>7 - Sneaker</a:t>
            </a:r>
          </a:p>
          <a:p>
            <a:pPr algn="l"/>
            <a:r>
              <a:rPr lang="en-GB" dirty="0"/>
              <a:t>8 - Bag</a:t>
            </a:r>
          </a:p>
          <a:p>
            <a:pPr algn="l"/>
            <a:r>
              <a:rPr lang="en-GB" dirty="0"/>
              <a:t>9 - Ankle boot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F9F358-FABD-E0B4-E3D0-AB117D15F094}"/>
              </a:ext>
            </a:extLst>
          </p:cNvPr>
          <p:cNvCxnSpPr/>
          <p:nvPr/>
        </p:nvCxnSpPr>
        <p:spPr>
          <a:xfrm>
            <a:off x="8115680" y="2116223"/>
            <a:ext cx="0" cy="40007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D298343-F707-849C-9DBC-1E90EFD7ECCD}"/>
              </a:ext>
            </a:extLst>
          </p:cNvPr>
          <p:cNvSpPr/>
          <p:nvPr/>
        </p:nvSpPr>
        <p:spPr>
          <a:xfrm>
            <a:off x="8392189" y="4383508"/>
            <a:ext cx="2945146" cy="3153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9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7C63FB-DA62-7B16-8A4B-AB87E21FBC1C}"/>
              </a:ext>
            </a:extLst>
          </p:cNvPr>
          <p:cNvSpPr txBox="1"/>
          <p:nvPr/>
        </p:nvSpPr>
        <p:spPr>
          <a:xfrm>
            <a:off x="9114520" y="3148975"/>
            <a:ext cx="1616544" cy="369332"/>
          </a:xfrm>
          <a:custGeom>
            <a:avLst/>
            <a:gdLst>
              <a:gd name="connsiteX0" fmla="*/ 0 w 1616544"/>
              <a:gd name="connsiteY0" fmla="*/ 0 h 369332"/>
              <a:gd name="connsiteX1" fmla="*/ 522683 w 1616544"/>
              <a:gd name="connsiteY1" fmla="*/ 0 h 369332"/>
              <a:gd name="connsiteX2" fmla="*/ 1013034 w 1616544"/>
              <a:gd name="connsiteY2" fmla="*/ 0 h 369332"/>
              <a:gd name="connsiteX3" fmla="*/ 1616544 w 1616544"/>
              <a:gd name="connsiteY3" fmla="*/ 0 h 369332"/>
              <a:gd name="connsiteX4" fmla="*/ 1616544 w 1616544"/>
              <a:gd name="connsiteY4" fmla="*/ 369332 h 369332"/>
              <a:gd name="connsiteX5" fmla="*/ 1110027 w 1616544"/>
              <a:gd name="connsiteY5" fmla="*/ 369332 h 369332"/>
              <a:gd name="connsiteX6" fmla="*/ 538848 w 1616544"/>
              <a:gd name="connsiteY6" fmla="*/ 369332 h 369332"/>
              <a:gd name="connsiteX7" fmla="*/ 0 w 1616544"/>
              <a:gd name="connsiteY7" fmla="*/ 369332 h 369332"/>
              <a:gd name="connsiteX8" fmla="*/ 0 w 161654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6544" h="369332" extrusionOk="0">
                <a:moveTo>
                  <a:pt x="0" y="0"/>
                </a:moveTo>
                <a:cubicBezTo>
                  <a:pt x="148635" y="-51908"/>
                  <a:pt x="370466" y="61212"/>
                  <a:pt x="522683" y="0"/>
                </a:cubicBezTo>
                <a:cubicBezTo>
                  <a:pt x="674900" y="-61212"/>
                  <a:pt x="892526" y="29269"/>
                  <a:pt x="1013034" y="0"/>
                </a:cubicBezTo>
                <a:cubicBezTo>
                  <a:pt x="1133542" y="-29269"/>
                  <a:pt x="1399673" y="71829"/>
                  <a:pt x="1616544" y="0"/>
                </a:cubicBezTo>
                <a:cubicBezTo>
                  <a:pt x="1652132" y="113493"/>
                  <a:pt x="1589737" y="197069"/>
                  <a:pt x="1616544" y="369332"/>
                </a:cubicBezTo>
                <a:cubicBezTo>
                  <a:pt x="1409991" y="387745"/>
                  <a:pt x="1242361" y="328314"/>
                  <a:pt x="1110027" y="369332"/>
                </a:cubicBezTo>
                <a:cubicBezTo>
                  <a:pt x="977693" y="410350"/>
                  <a:pt x="674583" y="341734"/>
                  <a:pt x="538848" y="369332"/>
                </a:cubicBezTo>
                <a:cubicBezTo>
                  <a:pt x="403113" y="396930"/>
                  <a:pt x="171935" y="31242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rgbClr val="117F8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R" b="1" dirty="0"/>
              <a:t>78</a:t>
            </a:r>
            <a:r>
              <a:rPr lang="el-GR" b="1"/>
              <a:t>4</a:t>
            </a:r>
            <a:r>
              <a:rPr lang="en-GR" b="1"/>
              <a:t> </a:t>
            </a:r>
            <a:r>
              <a:rPr lang="en-GR" b="1" dirty="0"/>
              <a:t>features</a:t>
            </a: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5FD24F39-F12E-F963-9F76-DDD36ECCD398}"/>
              </a:ext>
            </a:extLst>
          </p:cNvPr>
          <p:cNvSpPr/>
          <p:nvPr/>
        </p:nvSpPr>
        <p:spPr>
          <a:xfrm>
            <a:off x="8749973" y="2556877"/>
            <a:ext cx="364547" cy="872123"/>
          </a:xfrm>
          <a:prstGeom prst="curvedRightArrow">
            <a:avLst/>
          </a:prstGeom>
          <a:ln>
            <a:solidFill>
              <a:srgbClr val="117F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3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1EDE0-83A6-DA5B-9324-33B0693E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Locating some “informative” pixels</a:t>
            </a:r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E2CAE51-B636-8F15-025F-554086C988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5052" y="2293837"/>
            <a:ext cx="5181600" cy="3664278"/>
          </a:xfrm>
          <a:ln w="19050">
            <a:solidFill>
              <a:srgbClr val="117F8C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2EFCAC3-6A16-DA18-9DDE-CAF928E65E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6438900" y="3880937"/>
            <a:ext cx="5181600" cy="1760584"/>
          </a:xfrm>
          <a:ln w="19050">
            <a:solidFill>
              <a:srgbClr val="117F8C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83EE4-2442-1078-89E2-261CE65F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17A02-3654-5463-1063-35C338B83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DE49D-1694-F24D-5F41-2AE15172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6C76E-17FD-F805-DF1C-9A4A674CC589}"/>
              </a:ext>
            </a:extLst>
          </p:cNvPr>
          <p:cNvSpPr txBox="1"/>
          <p:nvPr/>
        </p:nvSpPr>
        <p:spPr>
          <a:xfrm>
            <a:off x="6500676" y="2782116"/>
            <a:ext cx="5058048" cy="99012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rgbClr val="117F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</a:t>
            </a:r>
            <a:r>
              <a:rPr lang="en-GR" dirty="0"/>
              <a:t>ixel 437 | pixel 438 | pixel 465 </a:t>
            </a:r>
          </a:p>
          <a:p>
            <a:pPr algn="ctr"/>
            <a:r>
              <a:rPr lang="en-GB" dirty="0"/>
              <a:t>pixel 466 | pixel 493 | pixel 494</a:t>
            </a:r>
            <a:endParaRPr lang="en-GR" dirty="0"/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23943130-1BD5-BE0A-350B-B50DBE5C46EA}"/>
              </a:ext>
            </a:extLst>
          </p:cNvPr>
          <p:cNvSpPr/>
          <p:nvPr/>
        </p:nvSpPr>
        <p:spPr>
          <a:xfrm>
            <a:off x="5963799" y="1988077"/>
            <a:ext cx="2222882" cy="802622"/>
          </a:xfrm>
          <a:prstGeom prst="wedgeEllipseCallout">
            <a:avLst>
              <a:gd name="adj1" fmla="val -51094"/>
              <a:gd name="adj2" fmla="val 122737"/>
            </a:avLst>
          </a:prstGeom>
          <a:solidFill>
            <a:srgbClr val="D2F6F9"/>
          </a:solidFill>
          <a:ln>
            <a:solidFill>
              <a:srgbClr val="FF9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EF951E"/>
                </a:solidFill>
              </a:rPr>
              <a:t>U</a:t>
            </a:r>
            <a:r>
              <a:rPr lang="en-GR" dirty="0">
                <a:solidFill>
                  <a:srgbClr val="EF951E"/>
                </a:solidFill>
              </a:rPr>
              <a:t>niform class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9074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F79B-D1A2-5E2A-5688-6B061795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 peak into the “informative” features</a:t>
            </a:r>
          </a:p>
        </p:txBody>
      </p:sp>
      <p:pic>
        <p:nvPicPr>
          <p:cNvPr id="9" name="Content Placeholder 8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1DD081A-15AA-8B5B-3E88-8250B58EAA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9438" y="2084997"/>
            <a:ext cx="5181600" cy="4081831"/>
          </a:xfrm>
          <a:ln w="19050">
            <a:solidFill>
              <a:srgbClr val="117F8C"/>
            </a:solidFill>
          </a:ln>
        </p:spPr>
      </p:pic>
      <p:pic>
        <p:nvPicPr>
          <p:cNvPr id="11" name="Content Placeholder 10" descr="A screenshot of a graph&#10;&#10;Description automatically generated">
            <a:extLst>
              <a:ext uri="{FF2B5EF4-FFF2-40B4-BE49-F238E27FC236}">
                <a16:creationId xmlns:a16="http://schemas.microsoft.com/office/drawing/2014/main" id="{E095F292-3BA2-EEDD-0251-5F50AA7296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46838" y="2080545"/>
            <a:ext cx="5181600" cy="4090736"/>
          </a:xfrm>
          <a:ln w="19050">
            <a:solidFill>
              <a:srgbClr val="117F8C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E8E5D-E09E-02B1-ED93-C0CEC8B9E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308C4-C6AC-0431-BB2E-1D81DA177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A55C0-9AAE-E3DD-1228-77E443C7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75652-E29F-16B3-0C4D-780C22CB8B1D}"/>
              </a:ext>
            </a:extLst>
          </p:cNvPr>
          <p:cNvGrpSpPr/>
          <p:nvPr/>
        </p:nvGrpSpPr>
        <p:grpSpPr>
          <a:xfrm>
            <a:off x="10009552" y="5555"/>
            <a:ext cx="2238216" cy="2074990"/>
            <a:chOff x="9670962" y="144939"/>
            <a:chExt cx="2167577" cy="21675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51DEA8-4538-DB3C-180A-F1BC8B12B27B}"/>
                </a:ext>
              </a:extLst>
            </p:cNvPr>
            <p:cNvSpPr/>
            <p:nvPr/>
          </p:nvSpPr>
          <p:spPr>
            <a:xfrm rot="1489169">
              <a:off x="10003372" y="452931"/>
              <a:ext cx="1565104" cy="1500989"/>
            </a:xfrm>
            <a:prstGeom prst="rect">
              <a:avLst/>
            </a:prstGeom>
            <a:solidFill>
              <a:srgbClr val="F7F2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E53D7E-81B1-55AE-3E71-B14C37868D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70962" y="144939"/>
              <a:ext cx="2167577" cy="2167577"/>
              <a:chOff x="8030700" y="1746877"/>
              <a:chExt cx="2603503" cy="2603503"/>
            </a:xfrm>
          </p:grpSpPr>
          <p:pic>
            <p:nvPicPr>
              <p:cNvPr id="15" name="Content Placeholder 10">
                <a:extLst>
                  <a:ext uri="{FF2B5EF4-FFF2-40B4-BE49-F238E27FC236}">
                    <a16:creationId xmlns:a16="http://schemas.microsoft.com/office/drawing/2014/main" id="{B0E54654-D390-B19C-F408-987799DD5D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4846"/>
              <a:stretch/>
            </p:blipFill>
            <p:spPr>
              <a:xfrm rot="1481036">
                <a:off x="8689825" y="2181321"/>
                <a:ext cx="1285252" cy="1242254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6" name="Graphic 15" descr="Postit Notes 3 outline">
                <a:extLst>
                  <a:ext uri="{FF2B5EF4-FFF2-40B4-BE49-F238E27FC236}">
                    <a16:creationId xmlns:a16="http://schemas.microsoft.com/office/drawing/2014/main" id="{AD432258-AF0D-31C2-9F84-43FF13262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30700" y="1746877"/>
                <a:ext cx="2603503" cy="26035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4161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351CDE-6812-D837-6A39-140238C2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Further insights into the data...</a:t>
            </a:r>
          </a:p>
        </p:txBody>
      </p:sp>
      <p:pic>
        <p:nvPicPr>
          <p:cNvPr id="8" name="Picture 7" descr="A group of rows of colorful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120D4E85-B274-EF3A-B5CD-BB0DE63C1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4" y="1993023"/>
            <a:ext cx="5278496" cy="4175687"/>
          </a:xfrm>
          <a:prstGeom prst="rect">
            <a:avLst/>
          </a:prstGeom>
          <a:ln w="19050">
            <a:solidFill>
              <a:srgbClr val="117F8C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E244029-9BD1-0F0F-1372-1C8A4488CA99}"/>
              </a:ext>
            </a:extLst>
          </p:cNvPr>
          <p:cNvGrpSpPr/>
          <p:nvPr/>
        </p:nvGrpSpPr>
        <p:grpSpPr>
          <a:xfrm>
            <a:off x="9710629" y="1"/>
            <a:ext cx="2238216" cy="2074990"/>
            <a:chOff x="9670962" y="144939"/>
            <a:chExt cx="2167577" cy="21675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13920D-F317-987D-0E26-70A47EB81AB5}"/>
                </a:ext>
              </a:extLst>
            </p:cNvPr>
            <p:cNvSpPr/>
            <p:nvPr/>
          </p:nvSpPr>
          <p:spPr>
            <a:xfrm rot="1489169">
              <a:off x="10003372" y="452931"/>
              <a:ext cx="1565104" cy="1500989"/>
            </a:xfrm>
            <a:prstGeom prst="rect">
              <a:avLst/>
            </a:prstGeom>
            <a:solidFill>
              <a:srgbClr val="F7F2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7292CD-7F68-BAA4-0784-3EF73698E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70962" y="144939"/>
              <a:ext cx="2167577" cy="2167577"/>
              <a:chOff x="8030700" y="1746877"/>
              <a:chExt cx="2603503" cy="2603503"/>
            </a:xfrm>
          </p:grpSpPr>
          <p:pic>
            <p:nvPicPr>
              <p:cNvPr id="11" name="Content Placeholder 10">
                <a:extLst>
                  <a:ext uri="{FF2B5EF4-FFF2-40B4-BE49-F238E27FC236}">
                    <a16:creationId xmlns:a16="http://schemas.microsoft.com/office/drawing/2014/main" id="{5D949467-AA6D-4BBE-FAF6-69B1C077A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4846"/>
              <a:stretch/>
            </p:blipFill>
            <p:spPr>
              <a:xfrm rot="1481036">
                <a:off x="8689825" y="2181321"/>
                <a:ext cx="1285252" cy="1242254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3" name="Graphic 12" descr="Postit Notes 3 outline">
                <a:extLst>
                  <a:ext uri="{FF2B5EF4-FFF2-40B4-BE49-F238E27FC236}">
                    <a16:creationId xmlns:a16="http://schemas.microsoft.com/office/drawing/2014/main" id="{6094663D-4965-13C4-02A5-0040CDCC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030700" y="1746877"/>
                <a:ext cx="2603503" cy="2603503"/>
              </a:xfrm>
              <a:prstGeom prst="rect">
                <a:avLst/>
              </a:prstGeom>
            </p:spPr>
          </p:pic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595A49-43BB-DBBC-3284-CD048C44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622" y="2143309"/>
            <a:ext cx="5151829" cy="3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E2137F-46C3-A8E9-26F2-FB27CF2AD99A}"/>
              </a:ext>
            </a:extLst>
          </p:cNvPr>
          <p:cNvSpPr txBox="1"/>
          <p:nvPr/>
        </p:nvSpPr>
        <p:spPr>
          <a:xfrm>
            <a:off x="6386623" y="5771275"/>
            <a:ext cx="52338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.Lucida Grande UI Regular"/>
              <a:buChar char="⇥"/>
            </a:pPr>
            <a:r>
              <a:rPr lang="en-GB" sz="1050" i="1" dirty="0"/>
              <a:t>Zhao, </a:t>
            </a:r>
            <a:r>
              <a:rPr lang="en-GB" sz="1050" i="1" dirty="0" err="1"/>
              <a:t>Jin</a:t>
            </a:r>
            <a:r>
              <a:rPr lang="en-GB" sz="1050" i="1" dirty="0"/>
              <a:t> &amp; Jiao, </a:t>
            </a:r>
            <a:r>
              <a:rPr lang="en-GB" sz="1050" i="1" dirty="0" err="1"/>
              <a:t>Licheng</a:t>
            </a:r>
            <a:r>
              <a:rPr lang="en-GB" sz="1050" i="1" dirty="0"/>
              <a:t>. (2019). Sparse Deep Tensor Extreme Learning Machine for Pattern Classification. IEEE Access. PP. 1-1. 10.1109/ACCESS.2019.2924647. </a:t>
            </a:r>
            <a:endParaRPr lang="en-GR" sz="1050" i="1" dirty="0"/>
          </a:p>
        </p:txBody>
      </p:sp>
    </p:spTree>
    <p:extLst>
      <p:ext uri="{BB962C8B-B14F-4D97-AF65-F5344CB8AC3E}">
        <p14:creationId xmlns:p14="http://schemas.microsoft.com/office/powerpoint/2010/main" val="79444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351CDE-6812-D837-6A39-140238C2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Locating important pixels...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D4E85-B274-EF3A-B5CD-BB0DE63C10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5737" y="1993023"/>
            <a:ext cx="4673370" cy="4175687"/>
          </a:xfrm>
          <a:prstGeom prst="rect">
            <a:avLst/>
          </a:prstGeom>
          <a:ln w="19050">
            <a:solidFill>
              <a:srgbClr val="117F8C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E244029-9BD1-0F0F-1372-1C8A4488CA99}"/>
              </a:ext>
            </a:extLst>
          </p:cNvPr>
          <p:cNvGrpSpPr/>
          <p:nvPr/>
        </p:nvGrpSpPr>
        <p:grpSpPr>
          <a:xfrm>
            <a:off x="9710629" y="1"/>
            <a:ext cx="2238216" cy="2074990"/>
            <a:chOff x="9670962" y="144939"/>
            <a:chExt cx="2167577" cy="21675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13920D-F317-987D-0E26-70A47EB81AB5}"/>
                </a:ext>
              </a:extLst>
            </p:cNvPr>
            <p:cNvSpPr/>
            <p:nvPr/>
          </p:nvSpPr>
          <p:spPr>
            <a:xfrm rot="1489169">
              <a:off x="10003372" y="452931"/>
              <a:ext cx="1565104" cy="1500989"/>
            </a:xfrm>
            <a:prstGeom prst="rect">
              <a:avLst/>
            </a:prstGeom>
            <a:solidFill>
              <a:srgbClr val="F7F2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7292CD-7F68-BAA4-0784-3EF73698E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70962" y="144939"/>
              <a:ext cx="2167577" cy="2167577"/>
              <a:chOff x="8030700" y="1746877"/>
              <a:chExt cx="2603503" cy="2603503"/>
            </a:xfrm>
          </p:grpSpPr>
          <p:pic>
            <p:nvPicPr>
              <p:cNvPr id="11" name="Content Placeholder 10">
                <a:extLst>
                  <a:ext uri="{FF2B5EF4-FFF2-40B4-BE49-F238E27FC236}">
                    <a16:creationId xmlns:a16="http://schemas.microsoft.com/office/drawing/2014/main" id="{5D949467-AA6D-4BBE-FAF6-69B1C077A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4846"/>
              <a:stretch/>
            </p:blipFill>
            <p:spPr>
              <a:xfrm rot="1481036">
                <a:off x="8689825" y="2181321"/>
                <a:ext cx="1285252" cy="1242254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3" name="Graphic 12" descr="Postit Notes 3 outline">
                <a:extLst>
                  <a:ext uri="{FF2B5EF4-FFF2-40B4-BE49-F238E27FC236}">
                    <a16:creationId xmlns:a16="http://schemas.microsoft.com/office/drawing/2014/main" id="{6094663D-4965-13C4-02A5-0040CDCC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030700" y="1746877"/>
                <a:ext cx="2603503" cy="2603503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36E3C6-EAF7-E14A-BA3C-08BBFBE91826}"/>
              </a:ext>
            </a:extLst>
          </p:cNvPr>
          <p:cNvSpPr txBox="1"/>
          <p:nvPr/>
        </p:nvSpPr>
        <p:spPr>
          <a:xfrm>
            <a:off x="7029313" y="3120269"/>
            <a:ext cx="4237703" cy="1850933"/>
          </a:xfrm>
          <a:prstGeom prst="bracketPair">
            <a:avLst/>
          </a:prstGeom>
          <a:noFill/>
          <a:ln w="19050">
            <a:solidFill>
              <a:srgbClr val="117F8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17F8C"/>
              </a:buClr>
              <a:buFont typeface=".Lucida Grande UI Regular"/>
              <a:buChar char="►"/>
            </a:pPr>
            <a:r>
              <a:rPr lang="en-GB" b="1" dirty="0"/>
              <a:t>Empty pixels?</a:t>
            </a:r>
          </a:p>
          <a:p>
            <a:pPr marL="285750" indent="-285750">
              <a:lnSpc>
                <a:spcPct val="200000"/>
              </a:lnSpc>
              <a:buClr>
                <a:srgbClr val="117F8C"/>
              </a:buClr>
              <a:buFont typeface=".Lucida Grande UI Regular"/>
              <a:buChar char="►"/>
            </a:pPr>
            <a:r>
              <a:rPr lang="en-GR" b="1" dirty="0"/>
              <a:t>Collectively correlated pixels?</a:t>
            </a:r>
          </a:p>
          <a:p>
            <a:pPr marL="285750" indent="-285750">
              <a:lnSpc>
                <a:spcPct val="200000"/>
              </a:lnSpc>
              <a:buClr>
                <a:srgbClr val="117F8C"/>
              </a:buClr>
              <a:buFont typeface=".Lucida Grande UI Regular"/>
              <a:buChar char="►"/>
            </a:pPr>
            <a:r>
              <a:rPr lang="en-GR" b="1" dirty="0"/>
              <a:t>Redundant pixels?</a:t>
            </a:r>
          </a:p>
        </p:txBody>
      </p:sp>
    </p:spTree>
    <p:extLst>
      <p:ext uri="{BB962C8B-B14F-4D97-AF65-F5344CB8AC3E}">
        <p14:creationId xmlns:p14="http://schemas.microsoft.com/office/powerpoint/2010/main" val="114590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C9E-8C59-19EF-93B9-8E77E948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Get the data ready for the algorithms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B276F-2A05-58D8-EB9F-6FA49DEA3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39985-5C76-099C-B7A2-E81F6DC8E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8F00-553B-D0B3-907B-7D3562DA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7</a:t>
            </a:fld>
            <a:endParaRPr lang="en-US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B94D539-6FDC-4143-BDDE-90FD5B084C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289754" y="2218131"/>
            <a:ext cx="5426946" cy="3722474"/>
          </a:xfrm>
          <a:ln w="19050">
            <a:solidFill>
              <a:srgbClr val="117F8C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D90674-5D3D-8015-2A4A-7B86D2B8089B}"/>
              </a:ext>
            </a:extLst>
          </p:cNvPr>
          <p:cNvSpPr txBox="1"/>
          <p:nvPr/>
        </p:nvSpPr>
        <p:spPr>
          <a:xfrm>
            <a:off x="816074" y="3004893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GR" dirty="0"/>
              <a:t>ormalisation </a:t>
            </a:r>
            <a:r>
              <a:rPr lang="en-GR" dirty="0">
                <a:sym typeface="Wingdings" pitchFamily="2" charset="2"/>
              </a:rPr>
              <a:t> [0,1]</a:t>
            </a:r>
            <a:endParaRPr lang="en-G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6FABDD-3478-CD46-0E33-9199655480DC}"/>
              </a:ext>
            </a:extLst>
          </p:cNvPr>
          <p:cNvSpPr txBox="1"/>
          <p:nvPr/>
        </p:nvSpPr>
        <p:spPr>
          <a:xfrm>
            <a:off x="816075" y="4381851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Binarisation</a:t>
            </a:r>
            <a:r>
              <a:rPr lang="en-GR" dirty="0"/>
              <a:t> </a:t>
            </a:r>
            <a:r>
              <a:rPr lang="en-GR" dirty="0">
                <a:sym typeface="Wingdings" pitchFamily="2" charset="2"/>
              </a:rPr>
              <a:t> 0 or 1</a:t>
            </a:r>
            <a:endParaRPr lang="en-G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BD641E-2C43-0728-9434-F6AB97A4D452}"/>
              </a:ext>
            </a:extLst>
          </p:cNvPr>
          <p:cNvGrpSpPr/>
          <p:nvPr/>
        </p:nvGrpSpPr>
        <p:grpSpPr>
          <a:xfrm>
            <a:off x="9710629" y="1"/>
            <a:ext cx="2238216" cy="2074990"/>
            <a:chOff x="9670962" y="144939"/>
            <a:chExt cx="2167577" cy="21675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3AB363-B103-8767-75E2-D6951CE28CE8}"/>
                </a:ext>
              </a:extLst>
            </p:cNvPr>
            <p:cNvSpPr/>
            <p:nvPr/>
          </p:nvSpPr>
          <p:spPr>
            <a:xfrm rot="1489169">
              <a:off x="10003372" y="452931"/>
              <a:ext cx="1565104" cy="1500989"/>
            </a:xfrm>
            <a:prstGeom prst="rect">
              <a:avLst/>
            </a:prstGeom>
            <a:solidFill>
              <a:srgbClr val="F7F2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dirty="0"/>
            </a:p>
          </p:txBody>
        </p:sp>
        <p:pic>
          <p:nvPicPr>
            <p:cNvPr id="16" name="Graphic 15" descr="Postit Notes 3 outline">
              <a:extLst>
                <a:ext uri="{FF2B5EF4-FFF2-40B4-BE49-F238E27FC236}">
                  <a16:creationId xmlns:a16="http://schemas.microsoft.com/office/drawing/2014/main" id="{49CF6F1D-6FB0-A219-0D6B-E073D8E3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70962" y="144939"/>
              <a:ext cx="2167577" cy="21675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A84E8F-7FBA-4608-3BDB-F3FB11534339}"/>
              </a:ext>
            </a:extLst>
          </p:cNvPr>
          <p:cNvSpPr txBox="1"/>
          <p:nvPr/>
        </p:nvSpPr>
        <p:spPr>
          <a:xfrm rot="1410454">
            <a:off x="10111768" y="262404"/>
            <a:ext cx="1435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67712">
              <a:spcAft>
                <a:spcPts val="600"/>
              </a:spcAft>
            </a:pPr>
            <a:r>
              <a:rPr lang="en-GB" sz="22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GR" sz="22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 missing values</a:t>
            </a:r>
            <a:endParaRPr lang="en-GR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2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8BFE9D-03AC-6E12-AF78-D5427B78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Locating “good”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8D1B3-8941-8E5F-9AC3-4BE606BF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56BE-7875-E5A3-89C9-DDE5132B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20AA3-A3A1-54AA-8B45-08400F23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B83C2-341F-4C28-A243-1C56DDDA54D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2" name="Picture 11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7018668C-23D3-F5D7-31AD-40C968ADB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41" y="56932"/>
            <a:ext cx="862553" cy="4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F9F103D-AE8C-55F9-40D4-D7C0304D614E}"/>
              </a:ext>
            </a:extLst>
          </p:cNvPr>
          <p:cNvGrpSpPr/>
          <p:nvPr/>
        </p:nvGrpSpPr>
        <p:grpSpPr>
          <a:xfrm>
            <a:off x="1359822" y="2070399"/>
            <a:ext cx="9472355" cy="3918855"/>
            <a:chOff x="1276369" y="1929876"/>
            <a:chExt cx="9472355" cy="391885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07E4EBE-652F-B4A6-1439-7AE693EB2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395" y="2149934"/>
              <a:ext cx="3845209" cy="3698797"/>
            </a:xfrm>
            <a:prstGeom prst="rect">
              <a:avLst/>
            </a:prstGeom>
            <a:noFill/>
            <a:ln w="19050">
              <a:solidFill>
                <a:srgbClr val="117F8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0615492-B8FC-F7CE-7D5E-0B738C918A0D}"/>
                </a:ext>
              </a:extLst>
            </p:cNvPr>
            <p:cNvGrpSpPr/>
            <p:nvPr/>
          </p:nvGrpSpPr>
          <p:grpSpPr>
            <a:xfrm>
              <a:off x="1276369" y="1929876"/>
              <a:ext cx="3435972" cy="820866"/>
              <a:chOff x="1276369" y="1929876"/>
              <a:chExt cx="3435972" cy="8208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16B51-756D-BC97-952E-20CE1CACC94C}"/>
                  </a:ext>
                </a:extLst>
              </p:cNvPr>
              <p:cNvSpPr txBox="1"/>
              <p:nvPr/>
            </p:nvSpPr>
            <p:spPr>
              <a:xfrm>
                <a:off x="1276369" y="2342119"/>
                <a:ext cx="1905482" cy="408623"/>
              </a:xfrm>
              <a:prstGeom prst="bracketPair">
                <a:avLst/>
              </a:prstGeom>
              <a:noFill/>
              <a:ln w="19050">
                <a:solidFill>
                  <a:srgbClr val="BE0F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Irrelevant Pixels</a:t>
                </a:r>
                <a:endParaRPr lang="en-GR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1C7F8A9-CCD6-997D-2166-C69232B5FE86}"/>
                  </a:ext>
                </a:extLst>
              </p:cNvPr>
              <p:cNvSpPr/>
              <p:nvPr/>
            </p:nvSpPr>
            <p:spPr>
              <a:xfrm>
                <a:off x="4095786" y="1929876"/>
                <a:ext cx="616555" cy="616555"/>
              </a:xfrm>
              <a:prstGeom prst="ellipse">
                <a:avLst/>
              </a:prstGeom>
              <a:solidFill>
                <a:srgbClr val="BE0F5B">
                  <a:alpha val="14902"/>
                </a:srgbClr>
              </a:solidFill>
              <a:ln>
                <a:solidFill>
                  <a:srgbClr val="BE0F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0FF4C280-46FB-609F-6094-4407BB687350}"/>
                  </a:ext>
                </a:extLst>
              </p:cNvPr>
              <p:cNvCxnSpPr>
                <a:stCxn id="15" idx="3"/>
              </p:cNvCxnSpPr>
              <p:nvPr/>
            </p:nvCxnSpPr>
            <p:spPr>
              <a:xfrm flipV="1">
                <a:off x="3181851" y="2238153"/>
                <a:ext cx="913935" cy="308278"/>
              </a:xfrm>
              <a:prstGeom prst="curvedConnector3">
                <a:avLst/>
              </a:prstGeom>
              <a:ln w="19050">
                <a:solidFill>
                  <a:srgbClr val="BE0F5B"/>
                </a:solidFill>
                <a:headEnd type="triangle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2C7AA03-2273-6187-0609-290C9746AE9E}"/>
                </a:ext>
              </a:extLst>
            </p:cNvPr>
            <p:cNvGrpSpPr/>
            <p:nvPr/>
          </p:nvGrpSpPr>
          <p:grpSpPr>
            <a:xfrm>
              <a:off x="6736743" y="3548745"/>
              <a:ext cx="4011981" cy="820867"/>
              <a:chOff x="6736743" y="3548745"/>
              <a:chExt cx="4011981" cy="82086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243C4B-CA7D-234C-A277-5B567BFCF687}"/>
                  </a:ext>
                </a:extLst>
              </p:cNvPr>
              <p:cNvSpPr txBox="1"/>
              <p:nvPr/>
            </p:nvSpPr>
            <p:spPr>
              <a:xfrm>
                <a:off x="8649013" y="3548745"/>
                <a:ext cx="2099711" cy="408623"/>
              </a:xfrm>
              <a:prstGeom prst="bracketPair">
                <a:avLst/>
              </a:prstGeom>
              <a:noFill/>
              <a:ln w="19050">
                <a:solidFill>
                  <a:srgbClr val="BE0F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Redundant Pixels</a:t>
                </a:r>
                <a:endParaRPr lang="en-GR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124BCF9-B97D-C2D8-9850-D44BF565610F}"/>
                  </a:ext>
                </a:extLst>
              </p:cNvPr>
              <p:cNvSpPr/>
              <p:nvPr/>
            </p:nvSpPr>
            <p:spPr>
              <a:xfrm>
                <a:off x="6736743" y="3753057"/>
                <a:ext cx="616555" cy="616555"/>
              </a:xfrm>
              <a:prstGeom prst="ellipse">
                <a:avLst/>
              </a:prstGeom>
              <a:solidFill>
                <a:srgbClr val="BE0F5B">
                  <a:alpha val="9804"/>
                </a:srgbClr>
              </a:solidFill>
              <a:ln>
                <a:solidFill>
                  <a:srgbClr val="BE0F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cxnSp>
            <p:nvCxnSpPr>
              <p:cNvPr id="30" name="Curved Connector 29">
                <a:extLst>
                  <a:ext uri="{FF2B5EF4-FFF2-40B4-BE49-F238E27FC236}">
                    <a16:creationId xmlns:a16="http://schemas.microsoft.com/office/drawing/2014/main" id="{9F3DC3F0-7221-46C2-5976-A0C315E44199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 flipV="1">
                <a:off x="7353298" y="3753057"/>
                <a:ext cx="1295715" cy="332189"/>
              </a:xfrm>
              <a:prstGeom prst="curvedConnector3">
                <a:avLst/>
              </a:prstGeom>
              <a:ln w="19050">
                <a:solidFill>
                  <a:srgbClr val="BE0F5B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3290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76C4-91B9-62FB-1AF7-FE9D75C6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Feature Engineering – PCA </a:t>
            </a:r>
            <a:r>
              <a:rPr lang="en-GR" sz="3200" baseline="30000" dirty="0"/>
              <a:t>[1]</a:t>
            </a:r>
            <a:endParaRPr lang="en-GR" baseline="30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E953C-2EF0-6015-3B0D-395B3388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22/01/24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80AD8-873F-9EB4-AC05-07682495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– fashion mnist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8008-9168-5017-F51D-687D56C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C175A4-0A43-3412-9AF3-DD1FFEAAFA2F}"/>
              </a:ext>
            </a:extLst>
          </p:cNvPr>
          <p:cNvGrpSpPr/>
          <p:nvPr/>
        </p:nvGrpSpPr>
        <p:grpSpPr>
          <a:xfrm>
            <a:off x="4372438" y="1946283"/>
            <a:ext cx="3289807" cy="646976"/>
            <a:chOff x="4252450" y="4444181"/>
            <a:chExt cx="3289807" cy="646976"/>
          </a:xfrm>
        </p:grpSpPr>
        <p:sp>
          <p:nvSpPr>
            <p:cNvPr id="18" name="Terminator 17">
              <a:extLst>
                <a:ext uri="{FF2B5EF4-FFF2-40B4-BE49-F238E27FC236}">
                  <a16:creationId xmlns:a16="http://schemas.microsoft.com/office/drawing/2014/main" id="{E67F0049-22E8-D4EB-46E8-279C819658E4}"/>
                </a:ext>
              </a:extLst>
            </p:cNvPr>
            <p:cNvSpPr/>
            <p:nvPr/>
          </p:nvSpPr>
          <p:spPr>
            <a:xfrm>
              <a:off x="4404850" y="4444181"/>
              <a:ext cx="3137407" cy="646976"/>
            </a:xfrm>
            <a:prstGeom prst="flowChartTerminator">
              <a:avLst/>
            </a:prstGeom>
            <a:solidFill>
              <a:srgbClr val="0A4950"/>
            </a:solidFill>
            <a:ln>
              <a:solidFill>
                <a:srgbClr val="0A49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9" name="Terminator 18">
              <a:extLst>
                <a:ext uri="{FF2B5EF4-FFF2-40B4-BE49-F238E27FC236}">
                  <a16:creationId xmlns:a16="http://schemas.microsoft.com/office/drawing/2014/main" id="{88C5D229-811E-7303-BD94-BEBE58C87682}"/>
                </a:ext>
              </a:extLst>
            </p:cNvPr>
            <p:cNvSpPr/>
            <p:nvPr/>
          </p:nvSpPr>
          <p:spPr>
            <a:xfrm>
              <a:off x="4252450" y="4444181"/>
              <a:ext cx="3137407" cy="646976"/>
            </a:xfrm>
            <a:prstGeom prst="flowChartTerminator">
              <a:avLst/>
            </a:prstGeom>
            <a:solidFill>
              <a:srgbClr val="BE0F5B"/>
            </a:solidFill>
            <a:ln>
              <a:solidFill>
                <a:srgbClr val="BE0F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AD5DE8-3A5A-5242-C153-E2736302EC94}"/>
                </a:ext>
              </a:extLst>
            </p:cNvPr>
            <p:cNvSpPr txBox="1"/>
            <p:nvPr/>
          </p:nvSpPr>
          <p:spPr>
            <a:xfrm>
              <a:off x="4513006" y="4583003"/>
              <a:ext cx="2772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R" b="1" dirty="0">
                  <a:solidFill>
                    <a:schemeClr val="bg1"/>
                  </a:solidFill>
                </a:rPr>
                <a:t>95% explained variance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3EDF97F-3F3A-E32E-C3F9-1E363569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94" t="28111" r="5039" b="43860"/>
          <a:stretch/>
        </p:blipFill>
        <p:spPr>
          <a:xfrm>
            <a:off x="4123859" y="3685762"/>
            <a:ext cx="1684323" cy="8921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35B314-BD8B-517D-ED8C-DCDEC1443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1" t="28111" r="35192" b="43860"/>
          <a:stretch/>
        </p:blipFill>
        <p:spPr>
          <a:xfrm>
            <a:off x="9866714" y="3685762"/>
            <a:ext cx="1684323" cy="892112"/>
          </a:xfrm>
          <a:prstGeom prst="rect">
            <a:avLst/>
          </a:prstGeom>
        </p:spPr>
      </p:pic>
      <p:sp>
        <p:nvSpPr>
          <p:cNvPr id="34" name="Double Bracket 33">
            <a:extLst>
              <a:ext uri="{FF2B5EF4-FFF2-40B4-BE49-F238E27FC236}">
                <a16:creationId xmlns:a16="http://schemas.microsoft.com/office/drawing/2014/main" id="{7E0088F3-71A9-4390-EC0D-49C1A7028784}"/>
              </a:ext>
            </a:extLst>
          </p:cNvPr>
          <p:cNvSpPr/>
          <p:nvPr/>
        </p:nvSpPr>
        <p:spPr>
          <a:xfrm>
            <a:off x="475782" y="2688348"/>
            <a:ext cx="5502231" cy="3459968"/>
          </a:xfrm>
          <a:prstGeom prst="bracketPair">
            <a:avLst/>
          </a:prstGeom>
          <a:ln w="28575">
            <a:solidFill>
              <a:srgbClr val="117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77CED3BC-0057-6467-2B59-B0D13BF2ED64}"/>
              </a:ext>
            </a:extLst>
          </p:cNvPr>
          <p:cNvSpPr/>
          <p:nvPr/>
        </p:nvSpPr>
        <p:spPr>
          <a:xfrm>
            <a:off x="6213987" y="2688348"/>
            <a:ext cx="5502231" cy="3459968"/>
          </a:xfrm>
          <a:prstGeom prst="bracketPair">
            <a:avLst/>
          </a:prstGeom>
          <a:ln w="28575">
            <a:solidFill>
              <a:srgbClr val="117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3B160-0FA2-734A-C35C-3F5C2FD4818B}"/>
              </a:ext>
            </a:extLst>
          </p:cNvPr>
          <p:cNvSpPr txBox="1"/>
          <p:nvPr/>
        </p:nvSpPr>
        <p:spPr>
          <a:xfrm>
            <a:off x="1945244" y="2064480"/>
            <a:ext cx="2248671" cy="400110"/>
          </a:xfrm>
          <a:prstGeom prst="rect">
            <a:avLst/>
          </a:prstGeom>
          <a:solidFill>
            <a:srgbClr val="117F8C"/>
          </a:solidFill>
          <a:ln>
            <a:solidFill>
              <a:srgbClr val="117F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R" sz="2000" b="1" dirty="0">
                <a:solidFill>
                  <a:schemeClr val="bg1"/>
                </a:solidFill>
              </a:rPr>
              <a:t>Normalised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753CAE-3FA2-5DA8-A525-978506C7E400}"/>
              </a:ext>
            </a:extLst>
          </p:cNvPr>
          <p:cNvSpPr txBox="1"/>
          <p:nvPr/>
        </p:nvSpPr>
        <p:spPr>
          <a:xfrm>
            <a:off x="7840768" y="2064480"/>
            <a:ext cx="2248671" cy="400110"/>
          </a:xfrm>
          <a:prstGeom prst="rect">
            <a:avLst/>
          </a:prstGeom>
          <a:solidFill>
            <a:srgbClr val="117F8C"/>
          </a:solidFill>
          <a:ln>
            <a:solidFill>
              <a:srgbClr val="117F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R" sz="2000" b="1" dirty="0">
                <a:solidFill>
                  <a:schemeClr val="bg1"/>
                </a:solidFill>
              </a:rPr>
              <a:t>Binarised Data</a:t>
            </a:r>
          </a:p>
        </p:txBody>
      </p:sp>
      <p:pic>
        <p:nvPicPr>
          <p:cNvPr id="39" name="Picture 38" descr="A graph with a line&#10;&#10;Description automatically generated">
            <a:extLst>
              <a:ext uri="{FF2B5EF4-FFF2-40B4-BE49-F238E27FC236}">
                <a16:creationId xmlns:a16="http://schemas.microsoft.com/office/drawing/2014/main" id="{749EED36-2AA2-FA42-812D-F32C5C0E7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0"/>
          <a:stretch/>
        </p:blipFill>
        <p:spPr>
          <a:xfrm>
            <a:off x="6371303" y="3164571"/>
            <a:ext cx="3325930" cy="2507521"/>
          </a:xfrm>
          <a:prstGeom prst="rect">
            <a:avLst/>
          </a:prstGeom>
        </p:spPr>
      </p:pic>
      <p:pic>
        <p:nvPicPr>
          <p:cNvPr id="41" name="Picture 40" descr="A graph of a line&#10;&#10;Description automatically generated">
            <a:extLst>
              <a:ext uri="{FF2B5EF4-FFF2-40B4-BE49-F238E27FC236}">
                <a16:creationId xmlns:a16="http://schemas.microsoft.com/office/drawing/2014/main" id="{1C964419-1301-C8A0-57BC-20E1BEDEE1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04" r="5125"/>
          <a:stretch/>
        </p:blipFill>
        <p:spPr>
          <a:xfrm>
            <a:off x="610010" y="3164571"/>
            <a:ext cx="3234813" cy="2509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5DA08E-A713-622B-D0F7-D2721A0E99C4}"/>
              </a:ext>
            </a:extLst>
          </p:cNvPr>
          <p:cNvSpPr txBox="1"/>
          <p:nvPr/>
        </p:nvSpPr>
        <p:spPr>
          <a:xfrm>
            <a:off x="4066898" y="4572978"/>
            <a:ext cx="1684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dirty="0">
                <a:solidFill>
                  <a:srgbClr val="BE0F5B"/>
                </a:solidFill>
              </a:rPr>
              <a:t>188 </a:t>
            </a:r>
          </a:p>
          <a:p>
            <a:pPr algn="ctr"/>
            <a:r>
              <a:rPr lang="en-GR" dirty="0">
                <a:solidFill>
                  <a:srgbClr val="BE0F5B"/>
                </a:solidFill>
              </a:rPr>
              <a:t>principal components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9F8D8F-8EFB-FE9D-51F7-5305F14111C7}"/>
              </a:ext>
            </a:extLst>
          </p:cNvPr>
          <p:cNvSpPr txBox="1"/>
          <p:nvPr/>
        </p:nvSpPr>
        <p:spPr>
          <a:xfrm>
            <a:off x="9866714" y="4532906"/>
            <a:ext cx="1684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dirty="0">
                <a:solidFill>
                  <a:srgbClr val="BE0F5B"/>
                </a:solidFill>
              </a:rPr>
              <a:t>299 </a:t>
            </a:r>
          </a:p>
          <a:p>
            <a:pPr algn="ctr"/>
            <a:r>
              <a:rPr lang="en-GR" dirty="0">
                <a:solidFill>
                  <a:srgbClr val="BE0F5B"/>
                </a:solidFill>
              </a:rPr>
              <a:t>principal components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FB3D0F09-E7B9-C51C-D936-AF4175D0B822}"/>
              </a:ext>
            </a:extLst>
          </p:cNvPr>
          <p:cNvSpPr/>
          <p:nvPr/>
        </p:nvSpPr>
        <p:spPr>
          <a:xfrm>
            <a:off x="2893902" y="2554897"/>
            <a:ext cx="351353" cy="336754"/>
          </a:xfrm>
          <a:prstGeom prst="downArrow">
            <a:avLst/>
          </a:prstGeom>
          <a:solidFill>
            <a:srgbClr val="117F8C"/>
          </a:solidFill>
          <a:ln>
            <a:solidFill>
              <a:srgbClr val="117F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07108C93-A94D-DD16-D01E-2C9DA8420FAE}"/>
              </a:ext>
            </a:extLst>
          </p:cNvPr>
          <p:cNvSpPr/>
          <p:nvPr/>
        </p:nvSpPr>
        <p:spPr>
          <a:xfrm>
            <a:off x="8789425" y="2547561"/>
            <a:ext cx="351353" cy="336754"/>
          </a:xfrm>
          <a:prstGeom prst="downArrow">
            <a:avLst/>
          </a:prstGeom>
          <a:solidFill>
            <a:srgbClr val="117F8C"/>
          </a:solidFill>
          <a:ln>
            <a:solidFill>
              <a:srgbClr val="117F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F5CD0C3-1C7E-853C-A40E-FD00156C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941" y="56932"/>
            <a:ext cx="862553" cy="4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79803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487</Words>
  <Application>Microsoft Macintosh PowerPoint</Application>
  <PresentationFormat>Widescreen</PresentationFormat>
  <Paragraphs>151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Batang</vt:lpstr>
      <vt:lpstr>.Lucida Grande UI Regular</vt:lpstr>
      <vt:lpstr>Arial</vt:lpstr>
      <vt:lpstr>Avenir Next LT Pro</vt:lpstr>
      <vt:lpstr>Avenir Next LT Pro Light</vt:lpstr>
      <vt:lpstr>Calibri</vt:lpstr>
      <vt:lpstr>Helvetica Neue</vt:lpstr>
      <vt:lpstr>Söhne</vt:lpstr>
      <vt:lpstr>System Font Regular</vt:lpstr>
      <vt:lpstr>Wingdings</vt:lpstr>
      <vt:lpstr>AlignmentVTI</vt:lpstr>
      <vt:lpstr>PowerPoint Presentation</vt:lpstr>
      <vt:lpstr>The Fashion-MNIST dataset</vt:lpstr>
      <vt:lpstr>Locating some “informative” pixels</vt:lpstr>
      <vt:lpstr>A peak into the “informative” features</vt:lpstr>
      <vt:lpstr>Further insights into the data...</vt:lpstr>
      <vt:lpstr>Locating important pixels...</vt:lpstr>
      <vt:lpstr>Get the data ready for the algorithms</vt:lpstr>
      <vt:lpstr>Locating “good” features</vt:lpstr>
      <vt:lpstr>Feature Engineering – PCA [1]</vt:lpstr>
      <vt:lpstr>Feature Engineering – PCA [2]</vt:lpstr>
      <vt:lpstr>The algorithm selection phase</vt:lpstr>
      <vt:lpstr>Comparing the algorithms</vt:lpstr>
      <vt:lpstr>Optimisation of SVM &amp; Ensembles</vt:lpstr>
      <vt:lpstr>Testing the performance of tuned SVM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MYRSINI KARAKASOGLOU</dc:creator>
  <cp:lastModifiedBy>MYRSINI KARAKASOGLOU</cp:lastModifiedBy>
  <cp:revision>2</cp:revision>
  <dcterms:created xsi:type="dcterms:W3CDTF">2024-01-15T18:39:39Z</dcterms:created>
  <dcterms:modified xsi:type="dcterms:W3CDTF">2024-01-21T17:43:39Z</dcterms:modified>
</cp:coreProperties>
</file>